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3" r:id="rId5"/>
    <p:sldId id="272" r:id="rId6"/>
    <p:sldId id="270" r:id="rId7"/>
    <p:sldId id="275" r:id="rId8"/>
    <p:sldId id="281" r:id="rId9"/>
    <p:sldId id="276" r:id="rId10"/>
    <p:sldId id="271" r:id="rId11"/>
    <p:sldId id="259" r:id="rId12"/>
    <p:sldId id="265" r:id="rId13"/>
    <p:sldId id="266" r:id="rId14"/>
    <p:sldId id="264" r:id="rId15"/>
    <p:sldId id="277" r:id="rId16"/>
    <p:sldId id="278" r:id="rId17"/>
    <p:sldId id="279" r:id="rId18"/>
    <p:sldId id="280" r:id="rId19"/>
    <p:sldId id="274"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6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926EE415-0BEB-4DA6-AC7B-3D55F4D11CFA}" type="datetimeFigureOut">
              <a:rPr lang="es-CL" smtClean="0"/>
              <a:t>24-03-2020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C395921-66DB-4F1A-8271-F869EAB39773}" type="slidenum">
              <a:rPr lang="es-CL" smtClean="0"/>
              <a:t>‹Nº›</a:t>
            </a:fld>
            <a:endParaRPr lang="es-CL"/>
          </a:p>
        </p:txBody>
      </p:sp>
    </p:spTree>
    <p:extLst>
      <p:ext uri="{BB962C8B-B14F-4D97-AF65-F5344CB8AC3E}">
        <p14:creationId xmlns:p14="http://schemas.microsoft.com/office/powerpoint/2010/main" val="280100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926EE415-0BEB-4DA6-AC7B-3D55F4D11CFA}" type="datetimeFigureOut">
              <a:rPr lang="es-CL" smtClean="0"/>
              <a:t>24-03-2020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C395921-66DB-4F1A-8271-F869EAB39773}" type="slidenum">
              <a:rPr lang="es-CL" smtClean="0"/>
              <a:t>‹Nº›</a:t>
            </a:fld>
            <a:endParaRPr lang="es-CL"/>
          </a:p>
        </p:txBody>
      </p:sp>
    </p:spTree>
    <p:extLst>
      <p:ext uri="{BB962C8B-B14F-4D97-AF65-F5344CB8AC3E}">
        <p14:creationId xmlns:p14="http://schemas.microsoft.com/office/powerpoint/2010/main" val="121982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926EE415-0BEB-4DA6-AC7B-3D55F4D11CFA}" type="datetimeFigureOut">
              <a:rPr lang="es-CL" smtClean="0"/>
              <a:t>24-03-2020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C395921-66DB-4F1A-8271-F869EAB39773}" type="slidenum">
              <a:rPr lang="es-CL" smtClean="0"/>
              <a:t>‹Nº›</a:t>
            </a:fld>
            <a:endParaRPr lang="es-CL"/>
          </a:p>
        </p:txBody>
      </p:sp>
    </p:spTree>
    <p:extLst>
      <p:ext uri="{BB962C8B-B14F-4D97-AF65-F5344CB8AC3E}">
        <p14:creationId xmlns:p14="http://schemas.microsoft.com/office/powerpoint/2010/main" val="384908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926EE415-0BEB-4DA6-AC7B-3D55F4D11CFA}" type="datetimeFigureOut">
              <a:rPr lang="es-CL" smtClean="0"/>
              <a:t>24-03-2020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C395921-66DB-4F1A-8271-F869EAB39773}" type="slidenum">
              <a:rPr lang="es-CL" smtClean="0"/>
              <a:t>‹Nº›</a:t>
            </a:fld>
            <a:endParaRPr lang="es-CL"/>
          </a:p>
        </p:txBody>
      </p:sp>
    </p:spTree>
    <p:extLst>
      <p:ext uri="{BB962C8B-B14F-4D97-AF65-F5344CB8AC3E}">
        <p14:creationId xmlns:p14="http://schemas.microsoft.com/office/powerpoint/2010/main" val="136957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26EE415-0BEB-4DA6-AC7B-3D55F4D11CFA}" type="datetimeFigureOut">
              <a:rPr lang="es-CL" smtClean="0"/>
              <a:t>24-03-2020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C395921-66DB-4F1A-8271-F869EAB39773}" type="slidenum">
              <a:rPr lang="es-CL" smtClean="0"/>
              <a:t>‹Nº›</a:t>
            </a:fld>
            <a:endParaRPr lang="es-CL"/>
          </a:p>
        </p:txBody>
      </p:sp>
    </p:spTree>
    <p:extLst>
      <p:ext uri="{BB962C8B-B14F-4D97-AF65-F5344CB8AC3E}">
        <p14:creationId xmlns:p14="http://schemas.microsoft.com/office/powerpoint/2010/main" val="34977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926EE415-0BEB-4DA6-AC7B-3D55F4D11CFA}" type="datetimeFigureOut">
              <a:rPr lang="es-CL" smtClean="0"/>
              <a:t>24-03-2020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EC395921-66DB-4F1A-8271-F869EAB39773}" type="slidenum">
              <a:rPr lang="es-CL" smtClean="0"/>
              <a:t>‹Nº›</a:t>
            </a:fld>
            <a:endParaRPr lang="es-CL"/>
          </a:p>
        </p:txBody>
      </p:sp>
    </p:spTree>
    <p:extLst>
      <p:ext uri="{BB962C8B-B14F-4D97-AF65-F5344CB8AC3E}">
        <p14:creationId xmlns:p14="http://schemas.microsoft.com/office/powerpoint/2010/main" val="205315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926EE415-0BEB-4DA6-AC7B-3D55F4D11CFA}" type="datetimeFigureOut">
              <a:rPr lang="es-CL" smtClean="0"/>
              <a:t>24-03-2020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EC395921-66DB-4F1A-8271-F869EAB39773}" type="slidenum">
              <a:rPr lang="es-CL" smtClean="0"/>
              <a:t>‹Nº›</a:t>
            </a:fld>
            <a:endParaRPr lang="es-CL"/>
          </a:p>
        </p:txBody>
      </p:sp>
    </p:spTree>
    <p:extLst>
      <p:ext uri="{BB962C8B-B14F-4D97-AF65-F5344CB8AC3E}">
        <p14:creationId xmlns:p14="http://schemas.microsoft.com/office/powerpoint/2010/main" val="273010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926EE415-0BEB-4DA6-AC7B-3D55F4D11CFA}" type="datetimeFigureOut">
              <a:rPr lang="es-CL" smtClean="0"/>
              <a:t>24-03-2020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EC395921-66DB-4F1A-8271-F869EAB39773}" type="slidenum">
              <a:rPr lang="es-CL" smtClean="0"/>
              <a:t>‹Nº›</a:t>
            </a:fld>
            <a:endParaRPr lang="es-CL"/>
          </a:p>
        </p:txBody>
      </p:sp>
    </p:spTree>
    <p:extLst>
      <p:ext uri="{BB962C8B-B14F-4D97-AF65-F5344CB8AC3E}">
        <p14:creationId xmlns:p14="http://schemas.microsoft.com/office/powerpoint/2010/main" val="55813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26EE415-0BEB-4DA6-AC7B-3D55F4D11CFA}" type="datetimeFigureOut">
              <a:rPr lang="es-CL" smtClean="0"/>
              <a:t>24-03-2020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EC395921-66DB-4F1A-8271-F869EAB39773}" type="slidenum">
              <a:rPr lang="es-CL" smtClean="0"/>
              <a:t>‹Nº›</a:t>
            </a:fld>
            <a:endParaRPr lang="es-CL"/>
          </a:p>
        </p:txBody>
      </p:sp>
    </p:spTree>
    <p:extLst>
      <p:ext uri="{BB962C8B-B14F-4D97-AF65-F5344CB8AC3E}">
        <p14:creationId xmlns:p14="http://schemas.microsoft.com/office/powerpoint/2010/main" val="173308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26EE415-0BEB-4DA6-AC7B-3D55F4D11CFA}" type="datetimeFigureOut">
              <a:rPr lang="es-CL" smtClean="0"/>
              <a:t>24-03-2020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EC395921-66DB-4F1A-8271-F869EAB39773}" type="slidenum">
              <a:rPr lang="es-CL" smtClean="0"/>
              <a:t>‹Nº›</a:t>
            </a:fld>
            <a:endParaRPr lang="es-CL"/>
          </a:p>
        </p:txBody>
      </p:sp>
    </p:spTree>
    <p:extLst>
      <p:ext uri="{BB962C8B-B14F-4D97-AF65-F5344CB8AC3E}">
        <p14:creationId xmlns:p14="http://schemas.microsoft.com/office/powerpoint/2010/main" val="817435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26EE415-0BEB-4DA6-AC7B-3D55F4D11CFA}" type="datetimeFigureOut">
              <a:rPr lang="es-CL" smtClean="0"/>
              <a:t>24-03-2020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EC395921-66DB-4F1A-8271-F869EAB39773}" type="slidenum">
              <a:rPr lang="es-CL" smtClean="0"/>
              <a:t>‹Nº›</a:t>
            </a:fld>
            <a:endParaRPr lang="es-CL"/>
          </a:p>
        </p:txBody>
      </p:sp>
    </p:spTree>
    <p:extLst>
      <p:ext uri="{BB962C8B-B14F-4D97-AF65-F5344CB8AC3E}">
        <p14:creationId xmlns:p14="http://schemas.microsoft.com/office/powerpoint/2010/main" val="759287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EE415-0BEB-4DA6-AC7B-3D55F4D11CFA}" type="datetimeFigureOut">
              <a:rPr lang="es-CL" smtClean="0"/>
              <a:t>24-03-2020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95921-66DB-4F1A-8271-F869EAB39773}" type="slidenum">
              <a:rPr lang="es-CL" smtClean="0"/>
              <a:t>‹Nº›</a:t>
            </a:fld>
            <a:endParaRPr lang="es-CL"/>
          </a:p>
        </p:txBody>
      </p:sp>
    </p:spTree>
    <p:extLst>
      <p:ext uri="{BB962C8B-B14F-4D97-AF65-F5344CB8AC3E}">
        <p14:creationId xmlns:p14="http://schemas.microsoft.com/office/powerpoint/2010/main" val="297494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hyperlink" Target="https://www.edumedia-sciences.com/es/media/217-conduccion-saltatoria"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zWRFchwqXfM" TargetMode="External"/><Relationship Id="rId2" Type="http://schemas.openxmlformats.org/officeDocument/2006/relationships/hyperlink" Target="Neurona,%20potencial%20de%20reposo%20y%20potencial%20de%20acci&#243;n" TargetMode="External"/><Relationship Id="rId1" Type="http://schemas.openxmlformats.org/officeDocument/2006/relationships/slideLayout" Target="../slideLayouts/slideLayout7.xml"/><Relationship Id="rId6" Type="http://schemas.openxmlformats.org/officeDocument/2006/relationships/hyperlink" Target="https://www.youtube.com/watch?v=bB19dD2Vjvw" TargetMode="External"/><Relationship Id="rId5" Type="http://schemas.openxmlformats.org/officeDocument/2006/relationships/hyperlink" Target="https://www.youtube.com/watch?v=j7suEMZagQ4" TargetMode="External"/><Relationship Id="rId4" Type="http://schemas.openxmlformats.org/officeDocument/2006/relationships/hyperlink" Target="https://www.youtube.com/watch?v=wVvt0jQM33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phet.colorado.edu/sims/html/neuron/latest/neuron_en.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a:t>Sistema Nervioso</a:t>
            </a:r>
          </a:p>
        </p:txBody>
      </p:sp>
      <p:sp>
        <p:nvSpPr>
          <p:cNvPr id="3" name="Subtítulo 2"/>
          <p:cNvSpPr>
            <a:spLocks noGrp="1"/>
          </p:cNvSpPr>
          <p:nvPr>
            <p:ph type="subTitle" idx="1"/>
          </p:nvPr>
        </p:nvSpPr>
        <p:spPr>
          <a:xfrm>
            <a:off x="756138" y="3932747"/>
            <a:ext cx="10679723" cy="2241699"/>
          </a:xfrm>
        </p:spPr>
        <p:txBody>
          <a:bodyPr>
            <a:normAutofit fontScale="70000" lnSpcReduction="20000"/>
          </a:bodyPr>
          <a:lstStyle/>
          <a:p>
            <a:r>
              <a:rPr lang="es-CL" dirty="0"/>
              <a:t>Potencial de membrana neuronal (potencial de acción y potencial de reposo)</a:t>
            </a:r>
          </a:p>
          <a:p>
            <a:r>
              <a:rPr lang="es-CL" dirty="0"/>
              <a:t>Impulso nervioso (conducción punto a punto v/s conducción saltatoria)</a:t>
            </a:r>
          </a:p>
          <a:p>
            <a:r>
              <a:rPr lang="es-CL" dirty="0"/>
              <a:t> Transmisión señales neuronales  (sinapsis químicas y eléctricas)</a:t>
            </a:r>
          </a:p>
          <a:p>
            <a:endParaRPr lang="es-CL" dirty="0"/>
          </a:p>
          <a:p>
            <a:r>
              <a:rPr lang="es-CL" dirty="0"/>
              <a:t>Páginas del texto: 31, 32, 32 y 33.</a:t>
            </a:r>
          </a:p>
          <a:p>
            <a:endParaRPr lang="es-CL" dirty="0"/>
          </a:p>
          <a:p>
            <a:r>
              <a:rPr lang="es-CL" dirty="0"/>
              <a:t>Profesora : Eliana Lee Urzúa</a:t>
            </a:r>
          </a:p>
        </p:txBody>
      </p:sp>
      <p:pic>
        <p:nvPicPr>
          <p:cNvPr id="1026" name="Picture 2" descr="Image result for sinapsis 3d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73202" y="681174"/>
            <a:ext cx="3048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inapsis 3d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328" y="681174"/>
            <a:ext cx="2282826" cy="17121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euronas 3d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83810" y="681174"/>
            <a:ext cx="2282826" cy="17121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euronas 3d 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19037" y="683554"/>
            <a:ext cx="2233458" cy="171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852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062" y="222738"/>
            <a:ext cx="11816861" cy="369332"/>
          </a:xfrm>
          <a:prstGeom prst="rect">
            <a:avLst/>
          </a:prstGeom>
          <a:noFill/>
        </p:spPr>
        <p:txBody>
          <a:bodyPr wrap="square" rtlCol="0">
            <a:spAutoFit/>
          </a:bodyPr>
          <a:lstStyle/>
          <a:p>
            <a:pPr algn="ctr"/>
            <a:r>
              <a:rPr lang="es-CL" b="1" dirty="0"/>
              <a:t>IMPULSO NERVIOSO: PROPAGACIÓN DEL POTENCIAL  DE ACCIÓN A NIVEL NEURONAL</a:t>
            </a:r>
          </a:p>
        </p:txBody>
      </p:sp>
      <p:sp>
        <p:nvSpPr>
          <p:cNvPr id="5" name="4 CuadroTexto"/>
          <p:cNvSpPr txBox="1"/>
          <p:nvPr/>
        </p:nvSpPr>
        <p:spPr>
          <a:xfrm>
            <a:off x="2214925" y="5042118"/>
            <a:ext cx="7490293" cy="1815882"/>
          </a:xfrm>
          <a:prstGeom prst="rect">
            <a:avLst/>
          </a:prstGeom>
          <a:solidFill>
            <a:srgbClr val="FFFF00"/>
          </a:solidFill>
        </p:spPr>
        <p:txBody>
          <a:bodyPr wrap="square" rtlCol="0">
            <a:spAutoFit/>
          </a:bodyPr>
          <a:lstStyle/>
          <a:p>
            <a:r>
              <a:rPr lang="es-CL" sz="1600" dirty="0"/>
              <a:t>Para reflexionar: </a:t>
            </a:r>
          </a:p>
          <a:p>
            <a:endParaRPr lang="es-CL" sz="1600" dirty="0"/>
          </a:p>
          <a:p>
            <a:pPr marL="342900" indent="-342900">
              <a:buAutoNum type="arabicPeriod"/>
            </a:pPr>
            <a:r>
              <a:rPr lang="es-CL" sz="1600" dirty="0"/>
              <a:t>¿Cómo se produce la conducción punto a punto?</a:t>
            </a:r>
          </a:p>
          <a:p>
            <a:pPr marL="342900" indent="-342900">
              <a:buAutoNum type="arabicPeriod"/>
            </a:pPr>
            <a:r>
              <a:rPr lang="es-CL" sz="1600" dirty="0"/>
              <a:t>¿Cómo se produce la conducción saltatoria?</a:t>
            </a:r>
          </a:p>
          <a:p>
            <a:pPr marL="342900" indent="-342900">
              <a:buAutoNum type="arabicPeriod"/>
            </a:pPr>
            <a:r>
              <a:rPr lang="es-CL" sz="1600" dirty="0"/>
              <a:t>¿Qué explica que una neurona realice conducción punto a punto o saltatoria?</a:t>
            </a:r>
          </a:p>
          <a:p>
            <a:pPr marL="342900" indent="-342900">
              <a:buAutoNum type="arabicPeriod"/>
            </a:pPr>
            <a:r>
              <a:rPr lang="es-CL" sz="1600" dirty="0"/>
              <a:t>¿Por qué la conducción saltatoria es más rápida?</a:t>
            </a:r>
          </a:p>
          <a:p>
            <a:pPr marL="342900" indent="-342900">
              <a:buAutoNum type="arabicPeriod"/>
            </a:pPr>
            <a:r>
              <a:rPr lang="es-CL" sz="1600" dirty="0"/>
              <a:t>¿Por qué en la conducción continua hay mayor gasto energético?</a:t>
            </a:r>
          </a:p>
        </p:txBody>
      </p:sp>
      <p:sp>
        <p:nvSpPr>
          <p:cNvPr id="7" name="6 Rectángulo"/>
          <p:cNvSpPr/>
          <p:nvPr/>
        </p:nvSpPr>
        <p:spPr>
          <a:xfrm>
            <a:off x="9879724" y="5364557"/>
            <a:ext cx="2312276" cy="646331"/>
          </a:xfrm>
          <a:prstGeom prst="rect">
            <a:avLst/>
          </a:prstGeom>
        </p:spPr>
        <p:txBody>
          <a:bodyPr wrap="square">
            <a:spAutoFit/>
          </a:bodyPr>
          <a:lstStyle/>
          <a:p>
            <a:r>
              <a:rPr lang="es-ES" dirty="0">
                <a:hlinkClick r:id="rId2"/>
              </a:rPr>
              <a:t>Animación CPP y CS</a:t>
            </a:r>
            <a:endParaRPr lang="es-ES" dirty="0"/>
          </a:p>
          <a:p>
            <a:endParaRPr lang="es-ES" dirty="0"/>
          </a:p>
        </p:txBody>
      </p:sp>
      <p:grpSp>
        <p:nvGrpSpPr>
          <p:cNvPr id="8" name="7 Grupo"/>
          <p:cNvGrpSpPr/>
          <p:nvPr/>
        </p:nvGrpSpPr>
        <p:grpSpPr>
          <a:xfrm>
            <a:off x="518173" y="809333"/>
            <a:ext cx="11132891" cy="3899512"/>
            <a:chOff x="518173" y="809333"/>
            <a:chExt cx="11132891" cy="3899512"/>
          </a:xfrm>
        </p:grpSpPr>
        <p:sp>
          <p:nvSpPr>
            <p:cNvPr id="3" name="2 CuadroTexto"/>
            <p:cNvSpPr txBox="1"/>
            <p:nvPr/>
          </p:nvSpPr>
          <p:spPr>
            <a:xfrm>
              <a:off x="958998" y="809333"/>
              <a:ext cx="2905897" cy="646331"/>
            </a:xfrm>
            <a:prstGeom prst="rect">
              <a:avLst/>
            </a:prstGeom>
            <a:solidFill>
              <a:schemeClr val="accent2">
                <a:lumMod val="60000"/>
                <a:lumOff val="40000"/>
              </a:schemeClr>
            </a:solidFill>
          </p:spPr>
          <p:txBody>
            <a:bodyPr wrap="square" rtlCol="0">
              <a:spAutoFit/>
            </a:bodyPr>
            <a:lstStyle/>
            <a:p>
              <a:pPr algn="ctr"/>
              <a:r>
                <a:rPr lang="es-CL" b="1" dirty="0"/>
                <a:t>Conducción Punto a Punto o continua</a:t>
              </a:r>
            </a:p>
          </p:txBody>
        </p:sp>
        <p:sp>
          <p:nvSpPr>
            <p:cNvPr id="4" name="3 CuadroTexto"/>
            <p:cNvSpPr txBox="1"/>
            <p:nvPr/>
          </p:nvSpPr>
          <p:spPr>
            <a:xfrm>
              <a:off x="8323345" y="854799"/>
              <a:ext cx="2905897" cy="310918"/>
            </a:xfrm>
            <a:prstGeom prst="rect">
              <a:avLst/>
            </a:prstGeom>
            <a:solidFill>
              <a:schemeClr val="accent2">
                <a:lumMod val="60000"/>
                <a:lumOff val="40000"/>
              </a:schemeClr>
            </a:solidFill>
          </p:spPr>
          <p:txBody>
            <a:bodyPr wrap="square" rtlCol="0">
              <a:spAutoFit/>
            </a:bodyPr>
            <a:lstStyle/>
            <a:p>
              <a:pPr algn="ctr"/>
              <a:r>
                <a:rPr lang="es-CL" b="1" dirty="0"/>
                <a:t>Conducción Saltatoria</a:t>
              </a:r>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73" y="1395197"/>
              <a:ext cx="3787548" cy="265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523" y="1646392"/>
              <a:ext cx="3749541" cy="215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469" y="4183788"/>
              <a:ext cx="3133427" cy="44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1523" y="3802754"/>
              <a:ext cx="3607390" cy="90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Image result for gif neurona"/>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830" y="1451296"/>
              <a:ext cx="2869323" cy="28693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7667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2062" y="222738"/>
            <a:ext cx="11816861" cy="1200329"/>
          </a:xfrm>
          <a:prstGeom prst="rect">
            <a:avLst/>
          </a:prstGeom>
          <a:noFill/>
        </p:spPr>
        <p:txBody>
          <a:bodyPr wrap="square" rtlCol="0">
            <a:spAutoFit/>
          </a:bodyPr>
          <a:lstStyle/>
          <a:p>
            <a:pPr algn="ctr"/>
            <a:r>
              <a:rPr lang="es-CL" b="1" dirty="0"/>
              <a:t>CONECCIÓN NEURONAL: SINAPSIS QUÍMICA </a:t>
            </a:r>
          </a:p>
          <a:p>
            <a:pPr algn="ctr"/>
            <a:r>
              <a:rPr lang="es-ES" b="1" dirty="0"/>
              <a:t>Se establece entre células que están separadas entre sí por un espacio de unos 20-100 </a:t>
            </a:r>
            <a:r>
              <a:rPr lang="es-ES" b="1" dirty="0" err="1"/>
              <a:t>nm</a:t>
            </a:r>
            <a:r>
              <a:rPr lang="es-ES" b="1" dirty="0"/>
              <a:t>,</a:t>
            </a:r>
          </a:p>
          <a:p>
            <a:pPr algn="ctr"/>
            <a:r>
              <a:rPr lang="es-ES" b="1" dirty="0"/>
              <a:t> el llamado espacio </a:t>
            </a:r>
            <a:r>
              <a:rPr lang="es-ES" b="1" dirty="0" err="1"/>
              <a:t>intersináptico</a:t>
            </a:r>
            <a:r>
              <a:rPr lang="es-ES" b="1" dirty="0"/>
              <a:t> o hendidura sináptica. En este tipo de conexión se genera un retardo sináptico. </a:t>
            </a:r>
          </a:p>
          <a:p>
            <a:pPr algn="ctr"/>
            <a:endParaRPr lang="es-CL" b="1" dirty="0"/>
          </a:p>
        </p:txBody>
      </p:sp>
      <p:pic>
        <p:nvPicPr>
          <p:cNvPr id="6" name="Picture 2" descr="Image result for sinapsis quim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090" y="1347945"/>
            <a:ext cx="9137003" cy="513956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gif sinapsis quimica"/>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2" y="2836232"/>
            <a:ext cx="2335376" cy="175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4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2966" y="1138540"/>
            <a:ext cx="11288110" cy="2617787"/>
          </a:xfrm>
        </p:spPr>
        <p:txBody>
          <a:bodyPr>
            <a:normAutofit/>
          </a:bodyPr>
          <a:lstStyle/>
          <a:p>
            <a:pPr marL="0" indent="0" algn="just">
              <a:buNone/>
            </a:pPr>
            <a:r>
              <a:rPr lang="es-CL" sz="2000" dirty="0"/>
              <a:t>Un potencial post-sináptico será </a:t>
            </a:r>
            <a:r>
              <a:rPr lang="es-CL" sz="2000" b="1" i="1" dirty="0"/>
              <a:t>EXCITATORIO</a:t>
            </a:r>
            <a:r>
              <a:rPr lang="es-CL" sz="2000" dirty="0"/>
              <a:t> si genera despolarización (en consecuencia potencial de acción)  de la membrana </a:t>
            </a:r>
            <a:r>
              <a:rPr lang="es-CL" sz="2000" dirty="0" err="1"/>
              <a:t>postsináptica</a:t>
            </a:r>
            <a:r>
              <a:rPr lang="es-CL" sz="2000" dirty="0"/>
              <a:t> </a:t>
            </a:r>
          </a:p>
          <a:p>
            <a:pPr marL="0" indent="0" algn="just">
              <a:buNone/>
            </a:pPr>
            <a:r>
              <a:rPr lang="es-CL" sz="2000" dirty="0"/>
              <a:t>Para lograr un PPE, el neurotransmisor liberado debe generar en la neurona post-</a:t>
            </a:r>
            <a:r>
              <a:rPr lang="es-CL" sz="2000" dirty="0" err="1"/>
              <a:t>sináprica</a:t>
            </a:r>
            <a:r>
              <a:rPr lang="es-CL" sz="2000" dirty="0"/>
              <a:t> la apertura de los canales de </a:t>
            </a:r>
            <a:r>
              <a:rPr lang="es-CL" sz="2000" dirty="0" err="1"/>
              <a:t>Na</a:t>
            </a:r>
            <a:r>
              <a:rPr lang="es-CL" sz="2000" dirty="0"/>
              <a:t>+. El </a:t>
            </a:r>
            <a:r>
              <a:rPr lang="es-CL" sz="2000" dirty="0" err="1"/>
              <a:t>Na</a:t>
            </a:r>
            <a:r>
              <a:rPr lang="es-CL" sz="2000" dirty="0"/>
              <a:t>+ ingresa a la neurona </a:t>
            </a:r>
            <a:r>
              <a:rPr lang="es-CL" sz="2000" dirty="0" err="1"/>
              <a:t>postsináptica</a:t>
            </a:r>
            <a:r>
              <a:rPr lang="es-CL" sz="2000" dirty="0"/>
              <a:t>,  logrando generar el potencial de acción completo si se alcanza el umbral de excitación. </a:t>
            </a:r>
          </a:p>
          <a:p>
            <a:pPr marL="0" indent="0">
              <a:buNone/>
            </a:pPr>
            <a:endParaRPr lang="es-CL" dirty="0"/>
          </a:p>
        </p:txBody>
      </p:sp>
      <p:sp>
        <p:nvSpPr>
          <p:cNvPr id="5" name="4 CuadroTexto"/>
          <p:cNvSpPr txBox="1"/>
          <p:nvPr/>
        </p:nvSpPr>
        <p:spPr>
          <a:xfrm>
            <a:off x="82062" y="222738"/>
            <a:ext cx="11816861" cy="369332"/>
          </a:xfrm>
          <a:prstGeom prst="rect">
            <a:avLst/>
          </a:prstGeom>
          <a:noFill/>
        </p:spPr>
        <p:txBody>
          <a:bodyPr wrap="square" rtlCol="0">
            <a:spAutoFit/>
          </a:bodyPr>
          <a:lstStyle/>
          <a:p>
            <a:pPr algn="ctr"/>
            <a:r>
              <a:rPr lang="es-CL" b="1" dirty="0"/>
              <a:t>POTENCIAL POST-SINÁPTICO EXCITATORIO (PPE o PPSE)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792" y="3141607"/>
            <a:ext cx="73914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975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1793" y="993227"/>
            <a:ext cx="11193517" cy="4351338"/>
          </a:xfrm>
        </p:spPr>
        <p:txBody>
          <a:bodyPr>
            <a:normAutofit/>
          </a:bodyPr>
          <a:lstStyle/>
          <a:p>
            <a:pPr marL="0" indent="0">
              <a:buNone/>
            </a:pPr>
            <a:r>
              <a:rPr lang="es-CL" sz="1600" dirty="0"/>
              <a:t>Un potencial post-sináptico será </a:t>
            </a:r>
            <a:r>
              <a:rPr lang="es-CL" sz="1600" b="1" i="1" dirty="0"/>
              <a:t>INHIBITORIO</a:t>
            </a:r>
            <a:r>
              <a:rPr lang="es-CL" sz="1600" dirty="0"/>
              <a:t> si genera una </a:t>
            </a:r>
            <a:r>
              <a:rPr lang="es-CL" sz="1600" dirty="0" err="1"/>
              <a:t>hiperpolarización</a:t>
            </a:r>
            <a:r>
              <a:rPr lang="es-CL" sz="1600" dirty="0"/>
              <a:t> de la membrana </a:t>
            </a:r>
            <a:r>
              <a:rPr lang="es-CL" sz="1600" dirty="0" err="1"/>
              <a:t>postsináptica</a:t>
            </a:r>
            <a:r>
              <a:rPr lang="es-CL" sz="1600" dirty="0"/>
              <a:t>.</a:t>
            </a:r>
          </a:p>
          <a:p>
            <a:pPr marL="0" indent="0">
              <a:buNone/>
            </a:pPr>
            <a:endParaRPr lang="es-CL" sz="1600" dirty="0"/>
          </a:p>
          <a:p>
            <a:pPr marL="0" indent="0" algn="just">
              <a:buNone/>
            </a:pPr>
            <a:r>
              <a:rPr lang="es-CL" sz="1600" dirty="0"/>
              <a:t>Para lograr un PPI el neurotransmisor liberado debe generar en la neurona post-sináptica la apertura de canales de K+. El potasio comenzará a salir generando perdida de cargas positivas en el citoplasma, aumentando la positividad en el exterior de la neurona y paralelamente  aumentando la negatividad interna (por pérdidas de cargas +), esto es  </a:t>
            </a:r>
            <a:r>
              <a:rPr lang="es-CL" sz="1600" dirty="0" err="1"/>
              <a:t>hiperpolarizando</a:t>
            </a:r>
            <a:r>
              <a:rPr lang="es-CL" sz="1600" dirty="0"/>
              <a:t> la membrana de la neurona post-sináptica.  </a:t>
            </a:r>
          </a:p>
          <a:p>
            <a:pPr marL="0" indent="0">
              <a:buNone/>
            </a:pPr>
            <a:endParaRPr lang="es-CL" sz="1600" dirty="0"/>
          </a:p>
          <a:p>
            <a:pPr marL="0" indent="0">
              <a:buNone/>
            </a:pPr>
            <a:r>
              <a:rPr lang="es-CL" sz="1600" dirty="0"/>
              <a:t>También se puede crear un PPI si el neurotransmisor genera la apertura de los canales de iones Cl-.  </a:t>
            </a:r>
          </a:p>
        </p:txBody>
      </p:sp>
      <p:sp>
        <p:nvSpPr>
          <p:cNvPr id="6" name="5 CuadroTexto"/>
          <p:cNvSpPr txBox="1"/>
          <p:nvPr/>
        </p:nvSpPr>
        <p:spPr>
          <a:xfrm>
            <a:off x="82062" y="222738"/>
            <a:ext cx="11816861" cy="369332"/>
          </a:xfrm>
          <a:prstGeom prst="rect">
            <a:avLst/>
          </a:prstGeom>
          <a:noFill/>
        </p:spPr>
        <p:txBody>
          <a:bodyPr wrap="square" rtlCol="0">
            <a:spAutoFit/>
          </a:bodyPr>
          <a:lstStyle/>
          <a:p>
            <a:pPr algn="ctr"/>
            <a:r>
              <a:rPr lang="es-CL" b="1" dirty="0"/>
              <a:t>POTENCIAL POST-SINÁPTICOINHIBITORIO  (PPI o PPSI)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45" y="3470389"/>
            <a:ext cx="8164621" cy="3229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8954813" y="4227157"/>
            <a:ext cx="2617077" cy="1569660"/>
          </a:xfrm>
          <a:prstGeom prst="rect">
            <a:avLst/>
          </a:prstGeom>
          <a:solidFill>
            <a:srgbClr val="FFFF00"/>
          </a:solidFill>
        </p:spPr>
        <p:txBody>
          <a:bodyPr wrap="square" rtlCol="0">
            <a:spAutoFit/>
          </a:bodyPr>
          <a:lstStyle/>
          <a:p>
            <a:r>
              <a:rPr lang="es-CL" sz="1600" dirty="0"/>
              <a:t>Para reflexionar: </a:t>
            </a:r>
          </a:p>
          <a:p>
            <a:endParaRPr lang="es-CL" sz="1600" dirty="0"/>
          </a:p>
          <a:p>
            <a:pPr algn="just"/>
            <a:r>
              <a:rPr lang="es-CL" sz="1600" dirty="0"/>
              <a:t>¿Por qué la apertura de los canales de Cl- causan un PPI?. Explica y fundamenta. </a:t>
            </a:r>
          </a:p>
          <a:p>
            <a:pPr algn="just"/>
            <a:endParaRPr lang="es-CL" sz="1600" dirty="0"/>
          </a:p>
        </p:txBody>
      </p:sp>
    </p:spTree>
    <p:extLst>
      <p:ext uri="{BB962C8B-B14F-4D97-AF65-F5344CB8AC3E}">
        <p14:creationId xmlns:p14="http://schemas.microsoft.com/office/powerpoint/2010/main" val="324030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62496" y="1384746"/>
            <a:ext cx="4259317" cy="4351338"/>
          </a:xfrm>
        </p:spPr>
        <p:txBody>
          <a:bodyPr>
            <a:normAutofit/>
          </a:bodyPr>
          <a:lstStyle/>
          <a:p>
            <a:pPr algn="just"/>
            <a:r>
              <a:rPr lang="es-CL" sz="1600" dirty="0"/>
              <a:t>La corriente eléctrica que ocurre en una neurona circula directamente a otra a través de las membranas plasmáticas de las neuronas, donde se encuentran las uniones de hendidura (</a:t>
            </a:r>
            <a:r>
              <a:rPr lang="es-CL" sz="1600" i="1" dirty="0"/>
              <a:t>gap </a:t>
            </a:r>
            <a:r>
              <a:rPr lang="es-CL" sz="1600" i="1" dirty="0" err="1"/>
              <a:t>junctions</a:t>
            </a:r>
            <a:r>
              <a:rPr lang="es-CL" sz="1600" dirty="0"/>
              <a:t>) o canales intercelulares comunicantes, formados por túbulos de tipo proteico (</a:t>
            </a:r>
            <a:r>
              <a:rPr lang="es-CL" sz="1600" dirty="0" err="1"/>
              <a:t>conexones</a:t>
            </a:r>
            <a:r>
              <a:rPr lang="es-CL" sz="1600" dirty="0"/>
              <a:t>). </a:t>
            </a:r>
          </a:p>
          <a:p>
            <a:pPr algn="just"/>
            <a:r>
              <a:rPr lang="es-CL" sz="1600" dirty="0"/>
              <a:t>Este tipo de uniones permite el paso de sustancias directamente entre neuronas, la circulación de corriente entre ellas  y una mayor velocidad en la transmisión nerviosa.</a:t>
            </a:r>
          </a:p>
          <a:p>
            <a:pPr algn="just"/>
            <a:r>
              <a:rPr lang="es-CL" sz="1600" dirty="0"/>
              <a:t> Se presentan en el músculo liso visceral, en el músculo cardíaco y en el SNC, y permiten una comunicación rápida, en ambos sentidos, que puede contribuir a sincronizar la actividad de un grupo de neuronas.</a:t>
            </a:r>
          </a:p>
        </p:txBody>
      </p:sp>
      <p:sp>
        <p:nvSpPr>
          <p:cNvPr id="5" name="4 CuadroTexto"/>
          <p:cNvSpPr txBox="1"/>
          <p:nvPr/>
        </p:nvSpPr>
        <p:spPr>
          <a:xfrm>
            <a:off x="82062" y="222738"/>
            <a:ext cx="11816861" cy="1477328"/>
          </a:xfrm>
          <a:prstGeom prst="rect">
            <a:avLst/>
          </a:prstGeom>
          <a:noFill/>
        </p:spPr>
        <p:txBody>
          <a:bodyPr wrap="square" rtlCol="0">
            <a:spAutoFit/>
          </a:bodyPr>
          <a:lstStyle/>
          <a:p>
            <a:pPr algn="ctr"/>
            <a:r>
              <a:rPr lang="es-CL" b="1" dirty="0"/>
              <a:t>CONECCIÓN NEURONAL: SINAPSIS ELÉCTRICAS </a:t>
            </a:r>
          </a:p>
          <a:p>
            <a:pPr algn="ctr"/>
            <a:r>
              <a:rPr lang="es-ES" b="1" dirty="0"/>
              <a:t>Se establece entre células que tienen conexiones a modo de canales que permiten el paso de la corriente iónica de una neurona a otra, lo que garantiza rapidez, sincronización y </a:t>
            </a:r>
            <a:r>
              <a:rPr lang="es-ES" b="1" dirty="0" err="1"/>
              <a:t>bidireccionalidad</a:t>
            </a:r>
            <a:r>
              <a:rPr lang="es-ES" b="1" dirty="0"/>
              <a:t> de la transmisión.</a:t>
            </a:r>
          </a:p>
          <a:p>
            <a:pPr algn="ctr"/>
            <a:endParaRPr lang="es-ES" b="1" dirty="0"/>
          </a:p>
          <a:p>
            <a:pPr algn="ctr"/>
            <a:endParaRPr lang="es-CL"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21" y="1151540"/>
            <a:ext cx="549592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161440"/>
            <a:ext cx="26479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6337246" y="5494491"/>
            <a:ext cx="5297214" cy="1077218"/>
          </a:xfrm>
          <a:prstGeom prst="rect">
            <a:avLst/>
          </a:prstGeom>
          <a:solidFill>
            <a:srgbClr val="FFFF00"/>
          </a:solidFill>
        </p:spPr>
        <p:txBody>
          <a:bodyPr wrap="square" rtlCol="0">
            <a:spAutoFit/>
          </a:bodyPr>
          <a:lstStyle/>
          <a:p>
            <a:r>
              <a:rPr lang="es-CL" sz="1600" dirty="0"/>
              <a:t>Para reflexionar: </a:t>
            </a:r>
          </a:p>
          <a:p>
            <a:endParaRPr lang="es-CL" sz="1600" dirty="0"/>
          </a:p>
          <a:p>
            <a:pPr algn="just"/>
            <a:r>
              <a:rPr lang="es-CL" sz="1600" dirty="0"/>
              <a:t>¿Por qué la </a:t>
            </a:r>
            <a:r>
              <a:rPr lang="es-CL" sz="1600" dirty="0" err="1"/>
              <a:t>bidireccionalidad</a:t>
            </a:r>
            <a:r>
              <a:rPr lang="es-CL" sz="1600" dirty="0"/>
              <a:t> se aplica solamente en las sinapsis eléctricas y no en las sinapsis químicas?</a:t>
            </a:r>
          </a:p>
        </p:txBody>
      </p:sp>
    </p:spTree>
    <p:extLst>
      <p:ext uri="{BB962C8B-B14F-4D97-AF65-F5344CB8AC3E}">
        <p14:creationId xmlns:p14="http://schemas.microsoft.com/office/powerpoint/2010/main" val="839012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51337" y="1008002"/>
            <a:ext cx="10783613" cy="2308324"/>
          </a:xfrm>
          <a:prstGeom prst="rect">
            <a:avLst/>
          </a:prstGeom>
        </p:spPr>
        <p:txBody>
          <a:bodyPr wrap="square">
            <a:spAutoFit/>
          </a:bodyPr>
          <a:lstStyle/>
          <a:p>
            <a:r>
              <a:rPr lang="es-ES" sz="1600" dirty="0"/>
              <a:t>La fase de </a:t>
            </a:r>
            <a:r>
              <a:rPr lang="es-ES" sz="1600" b="1" dirty="0"/>
              <a:t>descenso </a:t>
            </a:r>
            <a:r>
              <a:rPr lang="es-ES" sz="1600" dirty="0"/>
              <a:t>o </a:t>
            </a:r>
            <a:r>
              <a:rPr lang="es-ES" sz="1600" b="1" dirty="0" err="1"/>
              <a:t>repolarización</a:t>
            </a:r>
            <a:r>
              <a:rPr lang="es-ES" sz="1600" b="1" dirty="0"/>
              <a:t> </a:t>
            </a:r>
            <a:r>
              <a:rPr lang="es-ES" sz="1600" dirty="0"/>
              <a:t>del </a:t>
            </a:r>
            <a:r>
              <a:rPr lang="es-ES" sz="1600" b="1" dirty="0"/>
              <a:t>potencial de acción </a:t>
            </a:r>
            <a:r>
              <a:rPr lang="es-ES" sz="1600" dirty="0"/>
              <a:t>se debe a la</a:t>
            </a:r>
          </a:p>
          <a:p>
            <a:pPr lvl="2"/>
            <a:r>
              <a:rPr lang="es-ES" sz="1600" b="1" dirty="0"/>
              <a:t>I) </a:t>
            </a:r>
            <a:r>
              <a:rPr lang="es-ES" sz="1600" dirty="0"/>
              <a:t>apertura de canales de K+.</a:t>
            </a:r>
          </a:p>
          <a:p>
            <a:pPr lvl="2"/>
            <a:r>
              <a:rPr lang="es-ES" sz="1600" b="1" dirty="0"/>
              <a:t>II) </a:t>
            </a:r>
            <a:r>
              <a:rPr lang="es-ES" sz="1600" dirty="0"/>
              <a:t>inactivación de canales de </a:t>
            </a:r>
            <a:r>
              <a:rPr lang="es-ES" sz="1600" dirty="0" err="1"/>
              <a:t>Na</a:t>
            </a:r>
            <a:r>
              <a:rPr lang="es-ES" sz="1600" dirty="0"/>
              <a:t>+.</a:t>
            </a:r>
          </a:p>
          <a:p>
            <a:pPr lvl="2"/>
            <a:r>
              <a:rPr lang="es-ES" sz="1600" b="1" dirty="0"/>
              <a:t>III) </a:t>
            </a:r>
            <a:r>
              <a:rPr lang="es-ES" sz="1600" dirty="0"/>
              <a:t>activación de la bomba sodio-potasio.</a:t>
            </a:r>
          </a:p>
          <a:p>
            <a:r>
              <a:rPr lang="es-ES" sz="1600" b="1" dirty="0"/>
              <a:t>A) </a:t>
            </a:r>
            <a:r>
              <a:rPr lang="es-ES" sz="1600" dirty="0"/>
              <a:t>Sólo I </a:t>
            </a:r>
            <a:br>
              <a:rPr lang="es-ES" sz="1600" dirty="0"/>
            </a:br>
            <a:r>
              <a:rPr lang="es-ES" sz="1600" b="1" dirty="0"/>
              <a:t>B) </a:t>
            </a:r>
            <a:r>
              <a:rPr lang="es-ES" sz="1600" dirty="0"/>
              <a:t>Sólo II </a:t>
            </a:r>
            <a:br>
              <a:rPr lang="es-ES" sz="1600" dirty="0"/>
            </a:br>
            <a:r>
              <a:rPr lang="es-ES" sz="1600" b="1" dirty="0"/>
              <a:t>C) </a:t>
            </a:r>
            <a:r>
              <a:rPr lang="es-ES" sz="1600" dirty="0"/>
              <a:t>Sólo III </a:t>
            </a:r>
            <a:br>
              <a:rPr lang="es-ES" sz="1600" dirty="0"/>
            </a:br>
            <a:r>
              <a:rPr lang="es-ES" sz="1600" b="1" dirty="0"/>
              <a:t>D) </a:t>
            </a:r>
            <a:r>
              <a:rPr lang="es-ES" sz="1600" dirty="0"/>
              <a:t>Sólo I y II </a:t>
            </a:r>
            <a:br>
              <a:rPr lang="es-ES" sz="1600" dirty="0"/>
            </a:br>
            <a:r>
              <a:rPr lang="es-ES" sz="1600" b="1" dirty="0"/>
              <a:t>E) </a:t>
            </a:r>
            <a:r>
              <a:rPr lang="es-ES" sz="1600" dirty="0"/>
              <a:t>I, II y III</a:t>
            </a:r>
          </a:p>
        </p:txBody>
      </p:sp>
      <p:sp>
        <p:nvSpPr>
          <p:cNvPr id="5" name="4 CuadroTexto"/>
          <p:cNvSpPr txBox="1"/>
          <p:nvPr/>
        </p:nvSpPr>
        <p:spPr>
          <a:xfrm>
            <a:off x="299545" y="402229"/>
            <a:ext cx="11603421" cy="338554"/>
          </a:xfrm>
          <a:prstGeom prst="rect">
            <a:avLst/>
          </a:prstGeom>
          <a:solidFill>
            <a:srgbClr val="FFFF00"/>
          </a:solidFill>
        </p:spPr>
        <p:txBody>
          <a:bodyPr wrap="square" rtlCol="0">
            <a:spAutoFit/>
          </a:bodyPr>
          <a:lstStyle/>
          <a:p>
            <a:pPr algn="ctr"/>
            <a:r>
              <a:rPr lang="es-CL" sz="1600" b="1" dirty="0"/>
              <a:t>PARA PENSAR, REFLEXIONAR Y APLICAR</a:t>
            </a:r>
          </a:p>
        </p:txBody>
      </p:sp>
      <p:sp>
        <p:nvSpPr>
          <p:cNvPr id="6" name="5 Rectángulo"/>
          <p:cNvSpPr/>
          <p:nvPr/>
        </p:nvSpPr>
        <p:spPr>
          <a:xfrm>
            <a:off x="851337" y="3668984"/>
            <a:ext cx="9401504" cy="2554545"/>
          </a:xfrm>
          <a:prstGeom prst="rect">
            <a:avLst/>
          </a:prstGeom>
        </p:spPr>
        <p:txBody>
          <a:bodyPr wrap="square">
            <a:spAutoFit/>
          </a:bodyPr>
          <a:lstStyle/>
          <a:p>
            <a:r>
              <a:rPr lang="es-ES" sz="1600" dirty="0"/>
              <a:t>Respecto a la distribución de los iones de sodio (</a:t>
            </a:r>
            <a:r>
              <a:rPr lang="es-ES" sz="1600" dirty="0" err="1"/>
              <a:t>Na</a:t>
            </a:r>
            <a:r>
              <a:rPr lang="es-ES" sz="1600" dirty="0"/>
              <a:t>+ ) y potasio (K+ ), en una célula excitable en reposo, es correcto afirmar que:</a:t>
            </a:r>
          </a:p>
          <a:p>
            <a:endParaRPr lang="es-ES" sz="1600" dirty="0"/>
          </a:p>
          <a:p>
            <a:pPr marL="342900" indent="-342900">
              <a:buAutoNum type="alphaUcParenR"/>
            </a:pPr>
            <a:r>
              <a:rPr lang="es-ES" sz="1600" dirty="0"/>
              <a:t>el </a:t>
            </a:r>
            <a:r>
              <a:rPr lang="es-ES" sz="1600" dirty="0" err="1"/>
              <a:t>Na</a:t>
            </a:r>
            <a:r>
              <a:rPr lang="es-ES" sz="1600" dirty="0"/>
              <a:t>+ se encuentra solamente en el medio extracelular y el K+ se encuentra solamente en el medio intracelular. </a:t>
            </a:r>
          </a:p>
          <a:p>
            <a:pPr marL="342900" indent="-342900">
              <a:buAutoNum type="alphaUcParenR"/>
            </a:pPr>
            <a:r>
              <a:rPr lang="es-ES" sz="1600" dirty="0"/>
              <a:t>el </a:t>
            </a:r>
            <a:r>
              <a:rPr lang="es-ES" sz="1600" dirty="0" err="1"/>
              <a:t>Na</a:t>
            </a:r>
            <a:r>
              <a:rPr lang="es-ES" sz="1600" dirty="0"/>
              <a:t>+ está más concentrado en el lado extracelular mientras que el K+ lo está en el lado intracelular. </a:t>
            </a:r>
          </a:p>
          <a:p>
            <a:pPr marL="342900" indent="-342900">
              <a:buAutoNum type="alphaUcParenR"/>
            </a:pPr>
            <a:r>
              <a:rPr lang="es-ES" sz="1600" dirty="0"/>
              <a:t>el </a:t>
            </a:r>
            <a:r>
              <a:rPr lang="es-ES" sz="1600" dirty="0" err="1"/>
              <a:t>Na</a:t>
            </a:r>
            <a:r>
              <a:rPr lang="es-ES" sz="1600" dirty="0"/>
              <a:t>+ se encuentra solamente en el medio intracelular y el K+ se encuentra solamente en el medio extracelular. </a:t>
            </a:r>
          </a:p>
          <a:p>
            <a:pPr marL="342900" indent="-342900">
              <a:buAutoNum type="alphaUcParenR"/>
            </a:pPr>
            <a:r>
              <a:rPr lang="es-ES" sz="1600" dirty="0"/>
              <a:t>los iones se encuentran igualmente distribuidos a ambos lados de la membrana. </a:t>
            </a:r>
          </a:p>
          <a:p>
            <a:pPr marL="342900" indent="-342900">
              <a:buAutoNum type="alphaUcParenR"/>
            </a:pPr>
            <a:r>
              <a:rPr lang="es-ES" sz="1600" dirty="0"/>
              <a:t>los iones se encuentran exclusivamente en el medio extracelular.</a:t>
            </a:r>
          </a:p>
        </p:txBody>
      </p:sp>
      <p:sp>
        <p:nvSpPr>
          <p:cNvPr id="7" name="6 CuadroTexto"/>
          <p:cNvSpPr txBox="1"/>
          <p:nvPr/>
        </p:nvSpPr>
        <p:spPr>
          <a:xfrm>
            <a:off x="8812924" y="1828800"/>
            <a:ext cx="930166" cy="830997"/>
          </a:xfrm>
          <a:prstGeom prst="rect">
            <a:avLst/>
          </a:prstGeom>
          <a:noFill/>
        </p:spPr>
        <p:txBody>
          <a:bodyPr wrap="square" rtlCol="0">
            <a:spAutoFit/>
          </a:bodyPr>
          <a:lstStyle/>
          <a:p>
            <a:r>
              <a:rPr lang="es-ES" sz="4800" b="1" dirty="0"/>
              <a:t>D</a:t>
            </a:r>
          </a:p>
        </p:txBody>
      </p:sp>
      <p:sp>
        <p:nvSpPr>
          <p:cNvPr id="8" name="7 CuadroTexto"/>
          <p:cNvSpPr txBox="1"/>
          <p:nvPr/>
        </p:nvSpPr>
        <p:spPr>
          <a:xfrm>
            <a:off x="10252841" y="4724400"/>
            <a:ext cx="930166" cy="830997"/>
          </a:xfrm>
          <a:prstGeom prst="rect">
            <a:avLst/>
          </a:prstGeom>
          <a:noFill/>
        </p:spPr>
        <p:txBody>
          <a:bodyPr wrap="square" rtlCol="0">
            <a:spAutoFit/>
          </a:bodyPr>
          <a:lstStyle/>
          <a:p>
            <a:r>
              <a:rPr lang="es-ES" sz="4800" b="1" dirty="0"/>
              <a:t>B</a:t>
            </a:r>
          </a:p>
        </p:txBody>
      </p:sp>
    </p:spTree>
    <p:extLst>
      <p:ext uri="{BB962C8B-B14F-4D97-AF65-F5344CB8AC3E}">
        <p14:creationId xmlns:p14="http://schemas.microsoft.com/office/powerpoint/2010/main" val="65088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94" y="910128"/>
            <a:ext cx="441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822028" y="5517931"/>
            <a:ext cx="740979" cy="707886"/>
          </a:xfrm>
          <a:prstGeom prst="rect">
            <a:avLst/>
          </a:prstGeom>
          <a:noFill/>
        </p:spPr>
        <p:txBody>
          <a:bodyPr wrap="square" rtlCol="0">
            <a:spAutoFit/>
          </a:bodyPr>
          <a:lstStyle/>
          <a:p>
            <a:r>
              <a:rPr lang="es-ES" sz="4000" b="1" dirty="0"/>
              <a:t>D</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526" y="2058384"/>
            <a:ext cx="5750346" cy="205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7845973" y="5517931"/>
            <a:ext cx="740979" cy="707886"/>
          </a:xfrm>
          <a:prstGeom prst="rect">
            <a:avLst/>
          </a:prstGeom>
          <a:noFill/>
        </p:spPr>
        <p:txBody>
          <a:bodyPr wrap="square" rtlCol="0">
            <a:spAutoFit/>
          </a:bodyPr>
          <a:lstStyle/>
          <a:p>
            <a:r>
              <a:rPr lang="es-ES" sz="4000" b="1" dirty="0"/>
              <a:t>A</a:t>
            </a:r>
          </a:p>
        </p:txBody>
      </p:sp>
    </p:spTree>
    <p:extLst>
      <p:ext uri="{BB962C8B-B14F-4D97-AF65-F5344CB8AC3E}">
        <p14:creationId xmlns:p14="http://schemas.microsoft.com/office/powerpoint/2010/main" val="160183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81958" y="1050722"/>
            <a:ext cx="8875987" cy="2031325"/>
          </a:xfrm>
          <a:prstGeom prst="rect">
            <a:avLst/>
          </a:prstGeom>
        </p:spPr>
        <p:txBody>
          <a:bodyPr wrap="square">
            <a:spAutoFit/>
          </a:bodyPr>
          <a:lstStyle/>
          <a:p>
            <a:r>
              <a:rPr lang="es-ES" dirty="0"/>
              <a:t>En los mamíferos, la sinapsis eléctrica respecto de la sinapsis química :</a:t>
            </a:r>
          </a:p>
          <a:p>
            <a:endParaRPr lang="es-ES" dirty="0"/>
          </a:p>
          <a:p>
            <a:pPr marL="342900" indent="-342900">
              <a:buAutoNum type="alphaUcParenR"/>
            </a:pPr>
            <a:r>
              <a:rPr lang="es-ES" dirty="0"/>
              <a:t>puede ser solo inhibitoria. </a:t>
            </a:r>
          </a:p>
          <a:p>
            <a:pPr marL="342900" indent="-342900">
              <a:buAutoNum type="alphaUcParenR"/>
            </a:pPr>
            <a:r>
              <a:rPr lang="es-ES" dirty="0"/>
              <a:t>presenta mayor retardo sináptico. </a:t>
            </a:r>
          </a:p>
          <a:p>
            <a:pPr marL="342900" indent="-342900">
              <a:buAutoNum type="alphaUcParenR"/>
            </a:pPr>
            <a:r>
              <a:rPr lang="es-ES" dirty="0"/>
              <a:t>presenta conducción bidireccional. </a:t>
            </a:r>
          </a:p>
          <a:p>
            <a:pPr marL="342900" indent="-342900">
              <a:buFontTx/>
              <a:buAutoNum type="alphaUcParenR"/>
            </a:pPr>
            <a:r>
              <a:rPr lang="es-ES" dirty="0"/>
              <a:t>es más numerosa. </a:t>
            </a:r>
          </a:p>
          <a:p>
            <a:pPr marL="342900" indent="-342900">
              <a:buAutoNum type="alphaUcParenR"/>
            </a:pPr>
            <a:r>
              <a:rPr lang="es-ES" dirty="0"/>
              <a:t>libera un neurotransmisor de molécula pequeña.</a:t>
            </a:r>
          </a:p>
        </p:txBody>
      </p:sp>
      <p:sp>
        <p:nvSpPr>
          <p:cNvPr id="5" name="4 CuadroTexto"/>
          <p:cNvSpPr txBox="1"/>
          <p:nvPr/>
        </p:nvSpPr>
        <p:spPr>
          <a:xfrm>
            <a:off x="9743090" y="1718441"/>
            <a:ext cx="804041" cy="923330"/>
          </a:xfrm>
          <a:prstGeom prst="rect">
            <a:avLst/>
          </a:prstGeom>
          <a:noFill/>
        </p:spPr>
        <p:txBody>
          <a:bodyPr wrap="square" rtlCol="0">
            <a:spAutoFit/>
          </a:bodyPr>
          <a:lstStyle/>
          <a:p>
            <a:r>
              <a:rPr lang="es-ES" sz="5400" b="1" dirty="0"/>
              <a:t>C</a:t>
            </a:r>
          </a:p>
        </p:txBody>
      </p:sp>
      <p:sp>
        <p:nvSpPr>
          <p:cNvPr id="6" name="5 Rectángulo"/>
          <p:cNvSpPr/>
          <p:nvPr/>
        </p:nvSpPr>
        <p:spPr>
          <a:xfrm>
            <a:off x="1371600" y="4029164"/>
            <a:ext cx="9680028" cy="2308324"/>
          </a:xfrm>
          <a:prstGeom prst="rect">
            <a:avLst/>
          </a:prstGeom>
        </p:spPr>
        <p:txBody>
          <a:bodyPr wrap="square">
            <a:spAutoFit/>
          </a:bodyPr>
          <a:lstStyle/>
          <a:p>
            <a:r>
              <a:rPr lang="es-ES" dirty="0"/>
              <a:t>Cuando en una sinapsis se libera un neurotransmisor que promueve la apertura de canales de K+ en la membrana </a:t>
            </a:r>
            <a:r>
              <a:rPr lang="es-ES" dirty="0" err="1"/>
              <a:t>postsináptica</a:t>
            </a:r>
            <a:r>
              <a:rPr lang="es-ES" dirty="0"/>
              <a:t>, ocurrirá:</a:t>
            </a:r>
          </a:p>
          <a:p>
            <a:endParaRPr lang="es-ES" dirty="0"/>
          </a:p>
          <a:p>
            <a:r>
              <a:rPr lang="es-ES" dirty="0"/>
              <a:t>A) </a:t>
            </a:r>
            <a:r>
              <a:rPr lang="es-ES" dirty="0" err="1"/>
              <a:t>hiperpolarización</a:t>
            </a:r>
            <a:r>
              <a:rPr lang="es-ES" dirty="0"/>
              <a:t> de la membrana </a:t>
            </a:r>
            <a:r>
              <a:rPr lang="es-ES" dirty="0" err="1"/>
              <a:t>presináptica</a:t>
            </a:r>
            <a:r>
              <a:rPr lang="es-ES" dirty="0"/>
              <a:t>.</a:t>
            </a:r>
          </a:p>
          <a:p>
            <a:r>
              <a:rPr lang="es-ES" dirty="0"/>
              <a:t>B) despolarización de la membrana </a:t>
            </a:r>
            <a:r>
              <a:rPr lang="es-ES" dirty="0" err="1"/>
              <a:t>postsináptica</a:t>
            </a:r>
            <a:r>
              <a:rPr lang="es-ES" dirty="0"/>
              <a:t>.</a:t>
            </a:r>
          </a:p>
          <a:p>
            <a:r>
              <a:rPr lang="es-ES" dirty="0"/>
              <a:t>C) elevación de la concentración de Ca2+ en la terminal </a:t>
            </a:r>
            <a:r>
              <a:rPr lang="es-ES" dirty="0" err="1"/>
              <a:t>presináptica</a:t>
            </a:r>
            <a:r>
              <a:rPr lang="es-ES" dirty="0"/>
              <a:t>.</a:t>
            </a:r>
          </a:p>
          <a:p>
            <a:r>
              <a:rPr lang="es-ES" dirty="0"/>
              <a:t>D) reducción de la concentración de Ca2+ en la terminal </a:t>
            </a:r>
            <a:r>
              <a:rPr lang="es-ES" dirty="0" err="1"/>
              <a:t>presináptica</a:t>
            </a:r>
            <a:r>
              <a:rPr lang="es-ES" dirty="0"/>
              <a:t>.</a:t>
            </a:r>
          </a:p>
          <a:p>
            <a:r>
              <a:rPr lang="es-ES" dirty="0"/>
              <a:t>E) </a:t>
            </a:r>
            <a:r>
              <a:rPr lang="es-ES" dirty="0" err="1"/>
              <a:t>hiperpolarización</a:t>
            </a:r>
            <a:r>
              <a:rPr lang="es-ES" dirty="0"/>
              <a:t> de la membrana </a:t>
            </a:r>
            <a:r>
              <a:rPr lang="es-ES" dirty="0" err="1"/>
              <a:t>postsináptica</a:t>
            </a:r>
            <a:r>
              <a:rPr lang="es-ES" dirty="0"/>
              <a:t>.</a:t>
            </a:r>
          </a:p>
        </p:txBody>
      </p:sp>
      <p:sp>
        <p:nvSpPr>
          <p:cNvPr id="7" name="6 CuadroTexto"/>
          <p:cNvSpPr txBox="1"/>
          <p:nvPr/>
        </p:nvSpPr>
        <p:spPr>
          <a:xfrm>
            <a:off x="9816663" y="5218531"/>
            <a:ext cx="804041" cy="923330"/>
          </a:xfrm>
          <a:prstGeom prst="rect">
            <a:avLst/>
          </a:prstGeom>
          <a:noFill/>
        </p:spPr>
        <p:txBody>
          <a:bodyPr wrap="square" rtlCol="0">
            <a:spAutoFit/>
          </a:bodyPr>
          <a:lstStyle/>
          <a:p>
            <a:r>
              <a:rPr lang="es-ES" sz="5400" b="1" dirty="0"/>
              <a:t>E</a:t>
            </a:r>
          </a:p>
        </p:txBody>
      </p:sp>
    </p:spTree>
    <p:extLst>
      <p:ext uri="{BB962C8B-B14F-4D97-AF65-F5344CB8AC3E}">
        <p14:creationId xmlns:p14="http://schemas.microsoft.com/office/powerpoint/2010/main" val="181959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2076" y="472853"/>
            <a:ext cx="4790089" cy="1200329"/>
          </a:xfrm>
          <a:prstGeom prst="rect">
            <a:avLst/>
          </a:prstGeom>
          <a:noFill/>
        </p:spPr>
        <p:txBody>
          <a:bodyPr wrap="square" rtlCol="0">
            <a:spAutoFit/>
          </a:bodyPr>
          <a:lstStyle/>
          <a:p>
            <a:pPr algn="just"/>
            <a:r>
              <a:rPr lang="es-ES" dirty="0"/>
              <a:t>¿En qué etapa o estado se encuentra la membrana neuronal si al medir la concentración de iones </a:t>
            </a:r>
            <a:r>
              <a:rPr lang="es-ES" dirty="0" err="1"/>
              <a:t>intra</a:t>
            </a:r>
            <a:r>
              <a:rPr lang="es-ES" dirty="0"/>
              <a:t> y extracelulares se registran los datos presentados en la siguiente tabla?</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57" y="1889902"/>
            <a:ext cx="50387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78372" y="4139412"/>
            <a:ext cx="5959365" cy="1477328"/>
          </a:xfrm>
          <a:prstGeom prst="rect">
            <a:avLst/>
          </a:prstGeom>
          <a:noFill/>
        </p:spPr>
        <p:txBody>
          <a:bodyPr wrap="square" rtlCol="0">
            <a:spAutoFit/>
          </a:bodyPr>
          <a:lstStyle/>
          <a:p>
            <a:pPr marL="342900" indent="-342900">
              <a:buAutoNum type="alphaUcParenR"/>
            </a:pPr>
            <a:r>
              <a:rPr lang="es-ES" dirty="0"/>
              <a:t>Etapa de </a:t>
            </a:r>
            <a:r>
              <a:rPr lang="es-ES" dirty="0" err="1"/>
              <a:t>Hiperpolarización</a:t>
            </a:r>
            <a:r>
              <a:rPr lang="es-ES" dirty="0"/>
              <a:t> del potencial de acción. </a:t>
            </a:r>
          </a:p>
          <a:p>
            <a:pPr marL="342900" indent="-342900">
              <a:buAutoNum type="alphaUcParenR"/>
            </a:pPr>
            <a:r>
              <a:rPr lang="es-ES" dirty="0"/>
              <a:t>Etapa de </a:t>
            </a:r>
            <a:r>
              <a:rPr lang="es-ES" dirty="0" err="1"/>
              <a:t>Repolarización</a:t>
            </a:r>
            <a:r>
              <a:rPr lang="es-ES" dirty="0"/>
              <a:t> del potencial de acción.</a:t>
            </a:r>
          </a:p>
          <a:p>
            <a:pPr marL="342900" indent="-342900">
              <a:buAutoNum type="alphaUcParenR"/>
            </a:pPr>
            <a:r>
              <a:rPr lang="es-ES" dirty="0"/>
              <a:t>Despolarización del potencial de acción.</a:t>
            </a:r>
          </a:p>
          <a:p>
            <a:pPr marL="342900" indent="-342900">
              <a:buAutoNum type="alphaUcParenR"/>
            </a:pPr>
            <a:r>
              <a:rPr lang="es-ES" dirty="0"/>
              <a:t>Potencial de reposo</a:t>
            </a:r>
          </a:p>
          <a:p>
            <a:pPr marL="342900" indent="-342900">
              <a:buAutoNum type="alphaUcParenR"/>
            </a:pPr>
            <a:r>
              <a:rPr lang="es-ES" dirty="0"/>
              <a:t>No se puede determinar</a:t>
            </a:r>
          </a:p>
        </p:txBody>
      </p:sp>
      <p:sp>
        <p:nvSpPr>
          <p:cNvPr id="4" name="3 CuadroTexto"/>
          <p:cNvSpPr txBox="1"/>
          <p:nvPr/>
        </p:nvSpPr>
        <p:spPr>
          <a:xfrm>
            <a:off x="2598681" y="5770180"/>
            <a:ext cx="759373" cy="830997"/>
          </a:xfrm>
          <a:prstGeom prst="rect">
            <a:avLst/>
          </a:prstGeom>
          <a:noFill/>
        </p:spPr>
        <p:txBody>
          <a:bodyPr wrap="square" rtlCol="0">
            <a:spAutoFit/>
          </a:bodyPr>
          <a:lstStyle/>
          <a:p>
            <a:r>
              <a:rPr lang="es-ES" sz="4800" b="1" dirty="0"/>
              <a:t>D</a:t>
            </a:r>
          </a:p>
        </p:txBody>
      </p:sp>
      <p:sp>
        <p:nvSpPr>
          <p:cNvPr id="5" name="4 Rectángulo"/>
          <p:cNvSpPr/>
          <p:nvPr/>
        </p:nvSpPr>
        <p:spPr>
          <a:xfrm>
            <a:off x="7091854" y="1854927"/>
            <a:ext cx="4346028" cy="2308324"/>
          </a:xfrm>
          <a:prstGeom prst="rect">
            <a:avLst/>
          </a:prstGeom>
        </p:spPr>
        <p:txBody>
          <a:bodyPr wrap="square">
            <a:spAutoFit/>
          </a:bodyPr>
          <a:lstStyle/>
          <a:p>
            <a:pPr lvl="0"/>
            <a:r>
              <a:rPr lang="es-ES_tradnl" dirty="0"/>
              <a:t>La zona por la cual el impulso nervioso pasa de una neurona a otra es:</a:t>
            </a:r>
          </a:p>
          <a:p>
            <a:pPr lvl="0"/>
            <a:endParaRPr lang="es-ES" dirty="0"/>
          </a:p>
          <a:p>
            <a:pPr marL="342900" lvl="0" indent="-342900">
              <a:buAutoNum type="alphaLcParenR"/>
            </a:pPr>
            <a:r>
              <a:rPr lang="es-ES_tradnl" dirty="0"/>
              <a:t>el axón          		</a:t>
            </a:r>
          </a:p>
          <a:p>
            <a:pPr marL="342900" lvl="0" indent="-342900">
              <a:buAutoNum type="alphaLcParenR"/>
            </a:pPr>
            <a:r>
              <a:rPr lang="es-ES_tradnl" dirty="0"/>
              <a:t>la sinapsis       			</a:t>
            </a:r>
          </a:p>
          <a:p>
            <a:pPr marL="342900" lvl="0" indent="-342900">
              <a:buAutoNum type="alphaLcParenR"/>
            </a:pPr>
            <a:r>
              <a:rPr lang="es-ES_tradnl" dirty="0"/>
              <a:t>el soma neuronal </a:t>
            </a:r>
          </a:p>
          <a:p>
            <a:pPr marL="342900" lvl="0" indent="-342900">
              <a:buAutoNum type="alphaLcParenR"/>
            </a:pPr>
            <a:r>
              <a:rPr lang="es-ES_tradnl" dirty="0"/>
              <a:t>las dendritas </a:t>
            </a:r>
          </a:p>
          <a:p>
            <a:pPr marL="342900" indent="-342900">
              <a:buFontTx/>
              <a:buAutoNum type="alphaLcParenR"/>
            </a:pPr>
            <a:r>
              <a:rPr lang="es-ES_tradnl" dirty="0"/>
              <a:t>las </a:t>
            </a:r>
            <a:r>
              <a:rPr lang="es-ES_tradnl" dirty="0" err="1"/>
              <a:t>neurofibrillas</a:t>
            </a:r>
            <a:endParaRPr lang="es-ES" dirty="0"/>
          </a:p>
        </p:txBody>
      </p:sp>
      <p:sp>
        <p:nvSpPr>
          <p:cNvPr id="8" name="7 CuadroTexto"/>
          <p:cNvSpPr txBox="1"/>
          <p:nvPr/>
        </p:nvSpPr>
        <p:spPr>
          <a:xfrm>
            <a:off x="8697307" y="4939183"/>
            <a:ext cx="759373" cy="830997"/>
          </a:xfrm>
          <a:prstGeom prst="rect">
            <a:avLst/>
          </a:prstGeom>
          <a:noFill/>
        </p:spPr>
        <p:txBody>
          <a:bodyPr wrap="square" rtlCol="0">
            <a:spAutoFit/>
          </a:bodyPr>
          <a:lstStyle/>
          <a:p>
            <a:r>
              <a:rPr lang="es-ES" sz="4800" b="1" dirty="0"/>
              <a:t>B</a:t>
            </a:r>
          </a:p>
        </p:txBody>
      </p:sp>
    </p:spTree>
    <p:extLst>
      <p:ext uri="{BB962C8B-B14F-4D97-AF65-F5344CB8AC3E}">
        <p14:creationId xmlns:p14="http://schemas.microsoft.com/office/powerpoint/2010/main" val="279519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09618" y="3057766"/>
            <a:ext cx="6916615" cy="646331"/>
          </a:xfrm>
          <a:prstGeom prst="rect">
            <a:avLst/>
          </a:prstGeom>
          <a:noFill/>
        </p:spPr>
        <p:txBody>
          <a:bodyPr wrap="square" rtlCol="0">
            <a:spAutoFit/>
          </a:bodyPr>
          <a:lstStyle/>
          <a:p>
            <a:r>
              <a:rPr lang="es-ES" dirty="0">
                <a:hlinkClick r:id="rId2" action="ppaction://hlinkfile"/>
              </a:rPr>
              <a:t>Neurona, potencial de reposo y potencial de acción</a:t>
            </a:r>
            <a:endParaRPr lang="es-ES" dirty="0"/>
          </a:p>
          <a:p>
            <a:endParaRPr lang="es-ES" dirty="0"/>
          </a:p>
        </p:txBody>
      </p:sp>
      <p:sp>
        <p:nvSpPr>
          <p:cNvPr id="3" name="2 CuadroTexto"/>
          <p:cNvSpPr txBox="1"/>
          <p:nvPr/>
        </p:nvSpPr>
        <p:spPr>
          <a:xfrm>
            <a:off x="82062" y="738553"/>
            <a:ext cx="11816861" cy="369332"/>
          </a:xfrm>
          <a:prstGeom prst="rect">
            <a:avLst/>
          </a:prstGeom>
          <a:noFill/>
        </p:spPr>
        <p:txBody>
          <a:bodyPr wrap="square" rtlCol="0">
            <a:spAutoFit/>
          </a:bodyPr>
          <a:lstStyle/>
          <a:p>
            <a:pPr algn="ctr"/>
            <a:r>
              <a:rPr lang="es-CL" b="1" dirty="0"/>
              <a:t>LINKS PARA SABER MÁS Y REPASAR</a:t>
            </a:r>
          </a:p>
        </p:txBody>
      </p:sp>
      <p:sp>
        <p:nvSpPr>
          <p:cNvPr id="4" name="3 Rectángulo"/>
          <p:cNvSpPr/>
          <p:nvPr/>
        </p:nvSpPr>
        <p:spPr>
          <a:xfrm>
            <a:off x="2209619" y="1884457"/>
            <a:ext cx="3386440" cy="646331"/>
          </a:xfrm>
          <a:prstGeom prst="rect">
            <a:avLst/>
          </a:prstGeom>
        </p:spPr>
        <p:txBody>
          <a:bodyPr wrap="none">
            <a:spAutoFit/>
          </a:bodyPr>
          <a:lstStyle/>
          <a:p>
            <a:r>
              <a:rPr lang="es-ES" dirty="0">
                <a:hlinkClick r:id="rId3"/>
              </a:rPr>
              <a:t>Potencial de reposo en la neurona</a:t>
            </a:r>
            <a:endParaRPr lang="es-ES" dirty="0"/>
          </a:p>
          <a:p>
            <a:endParaRPr lang="es-ES" dirty="0"/>
          </a:p>
        </p:txBody>
      </p:sp>
      <p:sp>
        <p:nvSpPr>
          <p:cNvPr id="5" name="4 Rectángulo"/>
          <p:cNvSpPr/>
          <p:nvPr/>
        </p:nvSpPr>
        <p:spPr>
          <a:xfrm>
            <a:off x="2209619" y="2470611"/>
            <a:ext cx="3543342" cy="646331"/>
          </a:xfrm>
          <a:prstGeom prst="rect">
            <a:avLst/>
          </a:prstGeom>
        </p:spPr>
        <p:txBody>
          <a:bodyPr wrap="none">
            <a:spAutoFit/>
          </a:bodyPr>
          <a:lstStyle/>
          <a:p>
            <a:r>
              <a:rPr lang="es-ES" dirty="0">
                <a:hlinkClick r:id="rId4"/>
              </a:rPr>
              <a:t>Potencial de Acción en las neuronas</a:t>
            </a:r>
            <a:endParaRPr lang="es-ES" dirty="0"/>
          </a:p>
          <a:p>
            <a:endParaRPr lang="es-ES" dirty="0"/>
          </a:p>
        </p:txBody>
      </p:sp>
      <p:sp>
        <p:nvSpPr>
          <p:cNvPr id="6" name="5 Rectángulo"/>
          <p:cNvSpPr/>
          <p:nvPr/>
        </p:nvSpPr>
        <p:spPr>
          <a:xfrm>
            <a:off x="2209619" y="3704097"/>
            <a:ext cx="2909579" cy="646331"/>
          </a:xfrm>
          <a:prstGeom prst="rect">
            <a:avLst/>
          </a:prstGeom>
        </p:spPr>
        <p:txBody>
          <a:bodyPr wrap="none">
            <a:spAutoFit/>
          </a:bodyPr>
          <a:lstStyle/>
          <a:p>
            <a:r>
              <a:rPr lang="es-ES" dirty="0">
                <a:hlinkClick r:id="rId5"/>
              </a:rPr>
              <a:t>Sinapsis eléctricas y químicas</a:t>
            </a:r>
            <a:endParaRPr lang="es-ES" dirty="0"/>
          </a:p>
          <a:p>
            <a:endParaRPr lang="es-ES" dirty="0"/>
          </a:p>
        </p:txBody>
      </p:sp>
      <p:sp>
        <p:nvSpPr>
          <p:cNvPr id="7" name="6 Rectángulo"/>
          <p:cNvSpPr/>
          <p:nvPr/>
        </p:nvSpPr>
        <p:spPr>
          <a:xfrm>
            <a:off x="2209618" y="1470503"/>
            <a:ext cx="4328301" cy="646331"/>
          </a:xfrm>
          <a:prstGeom prst="rect">
            <a:avLst/>
          </a:prstGeom>
        </p:spPr>
        <p:txBody>
          <a:bodyPr wrap="none">
            <a:spAutoFit/>
          </a:bodyPr>
          <a:lstStyle/>
          <a:p>
            <a:r>
              <a:rPr lang="es-ES" dirty="0">
                <a:hlinkClick r:id="rId6"/>
              </a:rPr>
              <a:t>Neuronas: estructura, función y clasificación</a:t>
            </a:r>
            <a:endParaRPr lang="es-ES" dirty="0"/>
          </a:p>
          <a:p>
            <a:endParaRPr lang="es-ES" dirty="0"/>
          </a:p>
        </p:txBody>
      </p:sp>
    </p:spTree>
    <p:extLst>
      <p:ext uri="{BB962C8B-B14F-4D97-AF65-F5344CB8AC3E}">
        <p14:creationId xmlns:p14="http://schemas.microsoft.com/office/powerpoint/2010/main" val="225358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062" y="222738"/>
            <a:ext cx="11816861" cy="369332"/>
          </a:xfrm>
          <a:prstGeom prst="rect">
            <a:avLst/>
          </a:prstGeom>
          <a:noFill/>
        </p:spPr>
        <p:txBody>
          <a:bodyPr wrap="square" rtlCol="0">
            <a:spAutoFit/>
          </a:bodyPr>
          <a:lstStyle/>
          <a:p>
            <a:pPr algn="ctr"/>
            <a:r>
              <a:rPr lang="es-CL" b="1" dirty="0"/>
              <a:t>PUNTO DE PARTIDA: ESTRUCTURA Y FUNCIÓN BÁSICA DE LA NEURONA </a:t>
            </a:r>
          </a:p>
        </p:txBody>
      </p:sp>
      <p:pic>
        <p:nvPicPr>
          <p:cNvPr id="1026" name="Picture 2" descr="Image result for ESTRUCTURA NEUR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39" y="1377607"/>
            <a:ext cx="6981092" cy="3752337"/>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7713784" y="2332278"/>
            <a:ext cx="3833445" cy="2554545"/>
          </a:xfrm>
          <a:prstGeom prst="rect">
            <a:avLst/>
          </a:prstGeom>
          <a:solidFill>
            <a:srgbClr val="FFFF00"/>
          </a:solidFill>
        </p:spPr>
        <p:txBody>
          <a:bodyPr wrap="square" rtlCol="0">
            <a:spAutoFit/>
          </a:bodyPr>
          <a:lstStyle/>
          <a:p>
            <a:pPr algn="just"/>
            <a:r>
              <a:rPr lang="es-CL" sz="1600" dirty="0"/>
              <a:t>Para reflexionar: </a:t>
            </a:r>
          </a:p>
          <a:p>
            <a:pPr algn="just"/>
            <a:endParaRPr lang="es-CL" sz="1600" dirty="0"/>
          </a:p>
          <a:p>
            <a:pPr algn="just"/>
            <a:r>
              <a:rPr lang="es-CL" sz="1600" dirty="0"/>
              <a:t>¿Cuál es la estructura de una neurona «típica»? </a:t>
            </a:r>
          </a:p>
          <a:p>
            <a:pPr algn="just"/>
            <a:endParaRPr lang="es-CL" sz="1600" dirty="0"/>
          </a:p>
          <a:p>
            <a:pPr algn="just"/>
            <a:r>
              <a:rPr lang="es-CL" sz="1600" dirty="0"/>
              <a:t>¿A qué hacen referencia las siguientes funciones globales de las neuronas: función de recepción, función de procesamiento de información, función de conducción y función de comunicación?</a:t>
            </a:r>
          </a:p>
        </p:txBody>
      </p:sp>
    </p:spTree>
    <p:extLst>
      <p:ext uri="{BB962C8B-B14F-4D97-AF65-F5344CB8AC3E}">
        <p14:creationId xmlns:p14="http://schemas.microsoft.com/office/powerpoint/2010/main" val="334782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062" y="222738"/>
            <a:ext cx="11816861" cy="369332"/>
          </a:xfrm>
          <a:prstGeom prst="rect">
            <a:avLst/>
          </a:prstGeom>
          <a:noFill/>
        </p:spPr>
        <p:txBody>
          <a:bodyPr wrap="square" rtlCol="0">
            <a:spAutoFit/>
          </a:bodyPr>
          <a:lstStyle/>
          <a:p>
            <a:pPr algn="ctr"/>
            <a:r>
              <a:rPr lang="es-CL" b="1" dirty="0"/>
              <a:t>POTENCIAL DE REPOSO</a:t>
            </a:r>
          </a:p>
        </p:txBody>
      </p:sp>
      <p:pic>
        <p:nvPicPr>
          <p:cNvPr id="2050" name="Picture 2" descr="Image result for potencial de repos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2406" y="1643352"/>
            <a:ext cx="3162056" cy="20553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37" y="4730433"/>
            <a:ext cx="57245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705599" y="4459953"/>
            <a:ext cx="4759569" cy="1569660"/>
          </a:xfrm>
          <a:prstGeom prst="rect">
            <a:avLst/>
          </a:prstGeom>
          <a:solidFill>
            <a:srgbClr val="FFFF00"/>
          </a:solidFill>
        </p:spPr>
        <p:txBody>
          <a:bodyPr wrap="square" rtlCol="0">
            <a:spAutoFit/>
          </a:bodyPr>
          <a:lstStyle/>
          <a:p>
            <a:r>
              <a:rPr lang="es-CL" sz="1600" b="1" i="1" dirty="0"/>
              <a:t>Para reflexionar:</a:t>
            </a:r>
          </a:p>
          <a:p>
            <a:endParaRPr lang="es-CL" sz="1600" dirty="0"/>
          </a:p>
          <a:p>
            <a:pPr marL="342900" indent="-342900">
              <a:buAutoNum type="arabicPeriod"/>
            </a:pPr>
            <a:r>
              <a:rPr lang="es-CL" sz="1600" dirty="0"/>
              <a:t>¿Por qué se afirma que la membrana neuronal se encuentra polarizada?</a:t>
            </a:r>
          </a:p>
          <a:p>
            <a:pPr marL="342900" indent="-342900">
              <a:buAutoNum type="arabicPeriod"/>
            </a:pPr>
            <a:r>
              <a:rPr lang="es-CL" sz="1600" dirty="0"/>
              <a:t>¿Qué significa que el potencial de reposo sea – 70 </a:t>
            </a:r>
            <a:r>
              <a:rPr lang="es-CL" sz="1600" dirty="0" err="1"/>
              <a:t>mV</a:t>
            </a:r>
            <a:r>
              <a:rPr lang="es-CL" sz="1600" dirty="0"/>
              <a:t> en estado de reposo?</a:t>
            </a:r>
          </a:p>
        </p:txBody>
      </p:sp>
      <p:sp>
        <p:nvSpPr>
          <p:cNvPr id="4" name="3 CuadroTexto"/>
          <p:cNvSpPr txBox="1"/>
          <p:nvPr/>
        </p:nvSpPr>
        <p:spPr>
          <a:xfrm>
            <a:off x="5568462" y="937846"/>
            <a:ext cx="5896706" cy="2800767"/>
          </a:xfrm>
          <a:prstGeom prst="rect">
            <a:avLst/>
          </a:prstGeom>
          <a:solidFill>
            <a:schemeClr val="accent2">
              <a:lumMod val="60000"/>
              <a:lumOff val="40000"/>
            </a:schemeClr>
          </a:solidFill>
        </p:spPr>
        <p:txBody>
          <a:bodyPr wrap="square" rtlCol="0">
            <a:spAutoFit/>
          </a:bodyPr>
          <a:lstStyle/>
          <a:p>
            <a:pPr algn="just"/>
            <a:r>
              <a:rPr lang="es-CL" sz="1600" dirty="0"/>
              <a:t>El </a:t>
            </a:r>
            <a:r>
              <a:rPr lang="es-CL" sz="1600" b="1" dirty="0"/>
              <a:t>potencial de membrana) </a:t>
            </a:r>
            <a:r>
              <a:rPr lang="es-CL" sz="1600" dirty="0"/>
              <a:t>se refiere a la diferencia de potencial eléctrico que hay entre el interior y el exterior de la neurona.</a:t>
            </a:r>
          </a:p>
          <a:p>
            <a:pPr algn="just"/>
            <a:endParaRPr lang="es-CL" sz="1600" dirty="0"/>
          </a:p>
          <a:p>
            <a:pPr algn="just"/>
            <a:r>
              <a:rPr lang="es-CL" sz="1600" dirty="0"/>
              <a:t>El </a:t>
            </a:r>
            <a:r>
              <a:rPr lang="es-CL" sz="1600" b="1" dirty="0"/>
              <a:t>potencial de membrana en reposo</a:t>
            </a:r>
            <a:r>
              <a:rPr lang="es-CL" sz="1600" dirty="0"/>
              <a:t> o potencial de reposo ocurre cuando la membrana de una neurona no está alterada por potenciales de acción </a:t>
            </a:r>
            <a:r>
              <a:rPr lang="es-CL" sz="1600" dirty="0" err="1"/>
              <a:t>excitatorios</a:t>
            </a:r>
            <a:r>
              <a:rPr lang="es-CL" sz="1600" dirty="0"/>
              <a:t> ni inhibitorios.</a:t>
            </a:r>
          </a:p>
          <a:p>
            <a:pPr algn="just"/>
            <a:endParaRPr lang="es-CL" sz="1600" dirty="0"/>
          </a:p>
          <a:p>
            <a:pPr algn="just"/>
            <a:r>
              <a:rPr lang="es-CL" sz="1600" dirty="0"/>
              <a:t>Se da cuando la neurona no está enviando ninguna señal, encontrándose en un momento de descanso. Cuando la membrana está en reposo, el interior de la célula tiene una carga eléctrica negativa en relación con el exterior.</a:t>
            </a:r>
          </a:p>
        </p:txBody>
      </p:sp>
    </p:spTree>
    <p:extLst>
      <p:ext uri="{BB962C8B-B14F-4D97-AF65-F5344CB8AC3E}">
        <p14:creationId xmlns:p14="http://schemas.microsoft.com/office/powerpoint/2010/main" val="37206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2062" y="222738"/>
            <a:ext cx="11816861" cy="646331"/>
          </a:xfrm>
          <a:prstGeom prst="rect">
            <a:avLst/>
          </a:prstGeom>
          <a:noFill/>
        </p:spPr>
        <p:txBody>
          <a:bodyPr wrap="square" rtlCol="0">
            <a:spAutoFit/>
          </a:bodyPr>
          <a:lstStyle/>
          <a:p>
            <a:pPr algn="ctr"/>
            <a:r>
              <a:rPr lang="es-CL" b="1" dirty="0"/>
              <a:t>POTENCIAL DE REPOSO</a:t>
            </a:r>
          </a:p>
          <a:p>
            <a:pPr algn="ctr"/>
            <a:r>
              <a:rPr lang="es-CL" b="1" dirty="0"/>
              <a:t>¿Cómo se distribuyen los iones en el liquido extracelular e intracelular a nivel neuronal?</a:t>
            </a:r>
          </a:p>
        </p:txBody>
      </p:sp>
      <p:sp>
        <p:nvSpPr>
          <p:cNvPr id="4" name="3 CuadroTexto"/>
          <p:cNvSpPr txBox="1"/>
          <p:nvPr/>
        </p:nvSpPr>
        <p:spPr>
          <a:xfrm>
            <a:off x="5005753" y="1218586"/>
            <a:ext cx="6330461" cy="1077218"/>
          </a:xfrm>
          <a:prstGeom prst="rect">
            <a:avLst/>
          </a:prstGeom>
          <a:solidFill>
            <a:srgbClr val="FFFF00"/>
          </a:solidFill>
        </p:spPr>
        <p:txBody>
          <a:bodyPr wrap="square" rtlCol="0">
            <a:spAutoFit/>
          </a:bodyPr>
          <a:lstStyle/>
          <a:p>
            <a:pPr algn="just"/>
            <a:r>
              <a:rPr lang="es-CL" sz="1600" dirty="0"/>
              <a:t>Para reflexionar: </a:t>
            </a:r>
          </a:p>
          <a:p>
            <a:pPr algn="just"/>
            <a:r>
              <a:rPr lang="es-CL" sz="1600" dirty="0"/>
              <a:t>A partir de la imagen, completa el siguiente cuadro señalando en qué compartimento (extracelular  v/s intracelular se encuentra mayor cantidad (mayor concentración)  de los iones señalados en el recuadro. </a:t>
            </a:r>
          </a:p>
        </p:txBody>
      </p:sp>
      <p:graphicFrame>
        <p:nvGraphicFramePr>
          <p:cNvPr id="5" name="4 Tabla"/>
          <p:cNvGraphicFramePr>
            <a:graphicFrameLocks noGrp="1"/>
          </p:cNvGraphicFramePr>
          <p:nvPr>
            <p:extLst>
              <p:ext uri="{D42A27DB-BD31-4B8C-83A1-F6EECF244321}">
                <p14:modId xmlns:p14="http://schemas.microsoft.com/office/powerpoint/2010/main" val="3335705635"/>
              </p:ext>
            </p:extLst>
          </p:nvPr>
        </p:nvGraphicFramePr>
        <p:xfrm>
          <a:off x="5386752" y="2579461"/>
          <a:ext cx="5568461" cy="1259840"/>
        </p:xfrm>
        <a:graphic>
          <a:graphicData uri="http://schemas.openxmlformats.org/drawingml/2006/table">
            <a:tbl>
              <a:tblPr firstRow="1" bandRow="1">
                <a:tableStyleId>{5C22544A-7EE6-4342-B048-85BDC9FD1C3A}</a:tableStyleId>
              </a:tblPr>
              <a:tblGrid>
                <a:gridCol w="2039816">
                  <a:extLst>
                    <a:ext uri="{9D8B030D-6E8A-4147-A177-3AD203B41FA5}">
                      <a16:colId xmlns:a16="http://schemas.microsoft.com/office/drawing/2014/main" xmlns="" val="20000"/>
                    </a:ext>
                  </a:extLst>
                </a:gridCol>
                <a:gridCol w="926123">
                  <a:extLst>
                    <a:ext uri="{9D8B030D-6E8A-4147-A177-3AD203B41FA5}">
                      <a16:colId xmlns:a16="http://schemas.microsoft.com/office/drawing/2014/main" xmlns="" val="20001"/>
                    </a:ext>
                  </a:extLst>
                </a:gridCol>
                <a:gridCol w="773723">
                  <a:extLst>
                    <a:ext uri="{9D8B030D-6E8A-4147-A177-3AD203B41FA5}">
                      <a16:colId xmlns:a16="http://schemas.microsoft.com/office/drawing/2014/main" xmlns="" val="20002"/>
                    </a:ext>
                  </a:extLst>
                </a:gridCol>
                <a:gridCol w="656493">
                  <a:extLst>
                    <a:ext uri="{9D8B030D-6E8A-4147-A177-3AD203B41FA5}">
                      <a16:colId xmlns:a16="http://schemas.microsoft.com/office/drawing/2014/main" xmlns="" val="20003"/>
                    </a:ext>
                  </a:extLst>
                </a:gridCol>
                <a:gridCol w="1172306">
                  <a:extLst>
                    <a:ext uri="{9D8B030D-6E8A-4147-A177-3AD203B41FA5}">
                      <a16:colId xmlns:a16="http://schemas.microsoft.com/office/drawing/2014/main" xmlns="" val="20004"/>
                    </a:ext>
                  </a:extLst>
                </a:gridCol>
              </a:tblGrid>
              <a:tr h="370840">
                <a:tc>
                  <a:txBody>
                    <a:bodyPr/>
                    <a:lstStyle/>
                    <a:p>
                      <a:pPr algn="ctr"/>
                      <a:r>
                        <a:rPr lang="es-CL" sz="1400" dirty="0"/>
                        <a:t>Medio</a:t>
                      </a:r>
                    </a:p>
                  </a:txBody>
                  <a:tcPr/>
                </a:tc>
                <a:tc>
                  <a:txBody>
                    <a:bodyPr/>
                    <a:lstStyle/>
                    <a:p>
                      <a:pPr algn="ctr"/>
                      <a:r>
                        <a:rPr lang="es-CL" sz="1400" dirty="0" err="1"/>
                        <a:t>Na</a:t>
                      </a:r>
                      <a:r>
                        <a:rPr lang="es-CL" sz="1400" dirty="0"/>
                        <a:t> +</a:t>
                      </a:r>
                    </a:p>
                  </a:txBody>
                  <a:tcPr/>
                </a:tc>
                <a:tc>
                  <a:txBody>
                    <a:bodyPr/>
                    <a:lstStyle/>
                    <a:p>
                      <a:pPr algn="ctr"/>
                      <a:r>
                        <a:rPr lang="es-CL" sz="1400" dirty="0"/>
                        <a:t>K +</a:t>
                      </a:r>
                    </a:p>
                  </a:txBody>
                  <a:tcPr/>
                </a:tc>
                <a:tc>
                  <a:txBody>
                    <a:bodyPr/>
                    <a:lstStyle/>
                    <a:p>
                      <a:pPr algn="ctr"/>
                      <a:r>
                        <a:rPr lang="es-CL" sz="1400" dirty="0"/>
                        <a:t>Cl -</a:t>
                      </a:r>
                    </a:p>
                  </a:txBody>
                  <a:tcPr/>
                </a:tc>
                <a:tc>
                  <a:txBody>
                    <a:bodyPr/>
                    <a:lstStyle/>
                    <a:p>
                      <a:pPr algn="ctr"/>
                      <a:r>
                        <a:rPr lang="es-CL" sz="1400" dirty="0"/>
                        <a:t>Aniones orgánicos</a:t>
                      </a:r>
                    </a:p>
                  </a:txBody>
                  <a:tcPr/>
                </a:tc>
                <a:extLst>
                  <a:ext uri="{0D108BD9-81ED-4DB2-BD59-A6C34878D82A}">
                    <a16:rowId xmlns:a16="http://schemas.microsoft.com/office/drawing/2014/main" xmlns="" val="10000"/>
                  </a:ext>
                </a:extLst>
              </a:tr>
              <a:tr h="370840">
                <a:tc>
                  <a:txBody>
                    <a:bodyPr/>
                    <a:lstStyle/>
                    <a:p>
                      <a:r>
                        <a:rPr lang="es-CL" sz="1400" dirty="0"/>
                        <a:t>Extracelular</a:t>
                      </a:r>
                    </a:p>
                  </a:txBody>
                  <a:tcPr/>
                </a:tc>
                <a:tc>
                  <a:txBody>
                    <a:bodyPr/>
                    <a:lstStyle/>
                    <a:p>
                      <a:endParaRPr lang="es-CL" sz="1400"/>
                    </a:p>
                  </a:txBody>
                  <a:tcPr/>
                </a:tc>
                <a:tc>
                  <a:txBody>
                    <a:bodyPr/>
                    <a:lstStyle/>
                    <a:p>
                      <a:endParaRPr lang="es-CL" sz="1400"/>
                    </a:p>
                  </a:txBody>
                  <a:tcPr/>
                </a:tc>
                <a:tc>
                  <a:txBody>
                    <a:bodyPr/>
                    <a:lstStyle/>
                    <a:p>
                      <a:endParaRPr lang="es-CL" sz="1400"/>
                    </a:p>
                  </a:txBody>
                  <a:tcPr/>
                </a:tc>
                <a:tc>
                  <a:txBody>
                    <a:bodyPr/>
                    <a:lstStyle/>
                    <a:p>
                      <a:endParaRPr lang="es-CL" sz="1400" dirty="0"/>
                    </a:p>
                  </a:txBody>
                  <a:tcPr/>
                </a:tc>
                <a:extLst>
                  <a:ext uri="{0D108BD9-81ED-4DB2-BD59-A6C34878D82A}">
                    <a16:rowId xmlns:a16="http://schemas.microsoft.com/office/drawing/2014/main" xmlns="" val="10001"/>
                  </a:ext>
                </a:extLst>
              </a:tr>
              <a:tr h="370840">
                <a:tc>
                  <a:txBody>
                    <a:bodyPr/>
                    <a:lstStyle/>
                    <a:p>
                      <a:r>
                        <a:rPr lang="es-CL" sz="1400" dirty="0"/>
                        <a:t>Intracelular </a:t>
                      </a:r>
                    </a:p>
                  </a:txBody>
                  <a:tcPr/>
                </a:tc>
                <a:tc>
                  <a:txBody>
                    <a:bodyPr/>
                    <a:lstStyle/>
                    <a:p>
                      <a:endParaRPr lang="es-CL" sz="1400" dirty="0"/>
                    </a:p>
                  </a:txBody>
                  <a:tcPr/>
                </a:tc>
                <a:tc>
                  <a:txBody>
                    <a:bodyPr/>
                    <a:lstStyle/>
                    <a:p>
                      <a:endParaRPr lang="es-CL" sz="1400"/>
                    </a:p>
                  </a:txBody>
                  <a:tcPr/>
                </a:tc>
                <a:tc>
                  <a:txBody>
                    <a:bodyPr/>
                    <a:lstStyle/>
                    <a:p>
                      <a:endParaRPr lang="es-CL" sz="1400"/>
                    </a:p>
                  </a:txBody>
                  <a:tcPr/>
                </a:tc>
                <a:tc>
                  <a:txBody>
                    <a:bodyPr/>
                    <a:lstStyle/>
                    <a:p>
                      <a:endParaRPr lang="es-CL" sz="1400" dirty="0"/>
                    </a:p>
                  </a:txBody>
                  <a:tcPr/>
                </a:tc>
                <a:extLst>
                  <a:ext uri="{0D108BD9-81ED-4DB2-BD59-A6C34878D82A}">
                    <a16:rowId xmlns:a16="http://schemas.microsoft.com/office/drawing/2014/main" xmlns="" val="10002"/>
                  </a:ext>
                </a:extLst>
              </a:tr>
            </a:tbl>
          </a:graphicData>
        </a:graphic>
      </p:graphicFrame>
      <p:sp>
        <p:nvSpPr>
          <p:cNvPr id="6" name="5 CuadroTexto"/>
          <p:cNvSpPr txBox="1"/>
          <p:nvPr/>
        </p:nvSpPr>
        <p:spPr>
          <a:xfrm>
            <a:off x="5462953" y="4267195"/>
            <a:ext cx="5591908" cy="1785104"/>
          </a:xfrm>
          <a:prstGeom prst="rect">
            <a:avLst/>
          </a:prstGeom>
          <a:solidFill>
            <a:srgbClr val="FFFF00"/>
          </a:solidFill>
        </p:spPr>
        <p:txBody>
          <a:bodyPr wrap="square" rtlCol="0">
            <a:spAutoFit/>
          </a:bodyPr>
          <a:lstStyle/>
          <a:p>
            <a:pPr algn="just"/>
            <a:r>
              <a:rPr lang="es-CL" sz="1600" dirty="0"/>
              <a:t>Para reflexionar: </a:t>
            </a:r>
          </a:p>
          <a:p>
            <a:pPr algn="just"/>
            <a:endParaRPr lang="es-CL" sz="1600" dirty="0"/>
          </a:p>
          <a:p>
            <a:pPr algn="just"/>
            <a:r>
              <a:rPr lang="es-CL" sz="1600" dirty="0"/>
              <a:t>¿Cómo se explicaría la polaridad de la membrana neuronal en función de la distribución de los iones </a:t>
            </a:r>
            <a:r>
              <a:rPr lang="es-CL" sz="1600" dirty="0" err="1"/>
              <a:t>Na</a:t>
            </a:r>
            <a:r>
              <a:rPr lang="es-CL" sz="1600" dirty="0"/>
              <a:t>+, K+, Cl- y aniones inorgánicos en el LEC y en el LIC?</a:t>
            </a:r>
          </a:p>
          <a:p>
            <a:pPr algn="just"/>
            <a:endParaRPr lang="es-CL" sz="1600" dirty="0"/>
          </a:p>
          <a:p>
            <a:pPr algn="ctr"/>
            <a:r>
              <a:rPr lang="es-CL" sz="1400" dirty="0"/>
              <a:t>(LEC: Líquido extracelular / LIC: Líquido intracelular)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468" y="1657342"/>
            <a:ext cx="378142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49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32" y="2515845"/>
            <a:ext cx="5336198" cy="330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35" y="669950"/>
            <a:ext cx="3813752" cy="162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82062" y="222738"/>
            <a:ext cx="11816861" cy="369332"/>
          </a:xfrm>
          <a:prstGeom prst="rect">
            <a:avLst/>
          </a:prstGeom>
          <a:noFill/>
        </p:spPr>
        <p:txBody>
          <a:bodyPr wrap="square" rtlCol="0">
            <a:spAutoFit/>
          </a:bodyPr>
          <a:lstStyle/>
          <a:p>
            <a:pPr algn="ctr"/>
            <a:r>
              <a:rPr lang="es-CL" b="1" dirty="0"/>
              <a:t>POTENCIAL DE REPOSO</a:t>
            </a:r>
          </a:p>
        </p:txBody>
      </p:sp>
      <p:sp>
        <p:nvSpPr>
          <p:cNvPr id="5" name="4 CuadroTexto"/>
          <p:cNvSpPr txBox="1"/>
          <p:nvPr/>
        </p:nvSpPr>
        <p:spPr>
          <a:xfrm>
            <a:off x="6500446" y="4973662"/>
            <a:ext cx="4759569" cy="1323439"/>
          </a:xfrm>
          <a:prstGeom prst="rect">
            <a:avLst/>
          </a:prstGeom>
          <a:solidFill>
            <a:srgbClr val="FFFF00"/>
          </a:solidFill>
        </p:spPr>
        <p:txBody>
          <a:bodyPr wrap="square" rtlCol="0">
            <a:spAutoFit/>
          </a:bodyPr>
          <a:lstStyle/>
          <a:p>
            <a:r>
              <a:rPr lang="es-CL" sz="1600" b="1" i="1" dirty="0"/>
              <a:t>Para reflexionar: </a:t>
            </a:r>
          </a:p>
          <a:p>
            <a:endParaRPr lang="es-CL" sz="1600" dirty="0"/>
          </a:p>
          <a:p>
            <a:r>
              <a:rPr lang="es-CL" sz="1600" dirty="0"/>
              <a:t>¿Qué ocurriría con la polaridad de membrana neuronal en esta de reposo si se inhibe la función de la Bomba </a:t>
            </a:r>
            <a:r>
              <a:rPr lang="es-CL" sz="1600" dirty="0" err="1"/>
              <a:t>Na</a:t>
            </a:r>
            <a:r>
              <a:rPr lang="es-CL" sz="1600" dirty="0"/>
              <a:t>/K? ¿Por qué?</a:t>
            </a:r>
          </a:p>
        </p:txBody>
      </p:sp>
      <p:sp>
        <p:nvSpPr>
          <p:cNvPr id="3" name="2 CuadroTexto"/>
          <p:cNvSpPr txBox="1"/>
          <p:nvPr/>
        </p:nvSpPr>
        <p:spPr>
          <a:xfrm>
            <a:off x="5990493" y="914402"/>
            <a:ext cx="5779476" cy="3539430"/>
          </a:xfrm>
          <a:prstGeom prst="rect">
            <a:avLst/>
          </a:prstGeom>
          <a:solidFill>
            <a:schemeClr val="accent2">
              <a:lumMod val="60000"/>
              <a:lumOff val="40000"/>
            </a:schemeClr>
          </a:solidFill>
        </p:spPr>
        <p:txBody>
          <a:bodyPr wrap="square" rtlCol="0">
            <a:spAutoFit/>
          </a:bodyPr>
          <a:lstStyle/>
          <a:p>
            <a:pPr algn="ctr"/>
            <a:r>
              <a:rPr lang="es-CL" sz="1600" b="1" dirty="0"/>
              <a:t>¿Qué procesos o mecanismos de transporte explican la polaridad de membrana en estado de reposo?</a:t>
            </a:r>
          </a:p>
          <a:p>
            <a:endParaRPr lang="es-CL" sz="1600" dirty="0"/>
          </a:p>
          <a:p>
            <a:r>
              <a:rPr lang="es-CL" sz="1600" dirty="0"/>
              <a:t>Tres procesos de transporte son los que explican la polaridad de membrana neuronal en estado de reposo: </a:t>
            </a:r>
          </a:p>
          <a:p>
            <a:endParaRPr lang="es-CL" sz="1600" dirty="0"/>
          </a:p>
          <a:p>
            <a:pPr marL="342900" indent="-342900">
              <a:buAutoNum type="arabicPeriod"/>
            </a:pPr>
            <a:r>
              <a:rPr lang="es-CL" sz="1600" dirty="0"/>
              <a:t>Bomba </a:t>
            </a:r>
            <a:r>
              <a:rPr lang="es-CL" sz="1600" dirty="0" err="1"/>
              <a:t>Na</a:t>
            </a:r>
            <a:r>
              <a:rPr lang="es-CL" sz="1600" dirty="0"/>
              <a:t> – K. La acción de esta proteína integral de membrana , que gasta energía, permite movilizar TRES </a:t>
            </a:r>
            <a:r>
              <a:rPr lang="es-CL" sz="1600" dirty="0" err="1"/>
              <a:t>Na</a:t>
            </a:r>
            <a:r>
              <a:rPr lang="es-CL" sz="1600" dirty="0"/>
              <a:t>+ desde el LIC al LEC y DOS K+ desde el LEC al LIC.  El gasto energético de este transporte se debe a que tanto el </a:t>
            </a:r>
            <a:r>
              <a:rPr lang="es-CL" sz="1600" dirty="0" err="1"/>
              <a:t>Na</a:t>
            </a:r>
            <a:r>
              <a:rPr lang="es-CL" sz="1600" dirty="0"/>
              <a:t>+ como el K+ son transportados en contra de gradiente de concentración. </a:t>
            </a:r>
          </a:p>
          <a:p>
            <a:pPr marL="342900" indent="-342900">
              <a:buAutoNum type="arabicPeriod"/>
            </a:pPr>
            <a:r>
              <a:rPr lang="es-CL" sz="1600" dirty="0"/>
              <a:t>Canal de </a:t>
            </a:r>
            <a:r>
              <a:rPr lang="es-CL" sz="1600" dirty="0" err="1"/>
              <a:t>Na</a:t>
            </a:r>
            <a:r>
              <a:rPr lang="es-CL" sz="1600" dirty="0"/>
              <a:t>+. Permite la difusión del </a:t>
            </a:r>
            <a:r>
              <a:rPr lang="es-CL" sz="1600" dirty="0" err="1"/>
              <a:t>Na</a:t>
            </a:r>
            <a:r>
              <a:rPr lang="es-CL" sz="1600" dirty="0"/>
              <a:t>+ desde el LEC al LIC. </a:t>
            </a:r>
          </a:p>
          <a:p>
            <a:pPr marL="342900" indent="-342900">
              <a:buAutoNum type="arabicPeriod"/>
            </a:pPr>
            <a:r>
              <a:rPr lang="es-CL" sz="1600" dirty="0"/>
              <a:t>Canal de K*. Permite la difusión del K* desde LIC al LEC. </a:t>
            </a:r>
          </a:p>
        </p:txBody>
      </p:sp>
    </p:spTree>
    <p:extLst>
      <p:ext uri="{BB962C8B-B14F-4D97-AF65-F5344CB8AC3E}">
        <p14:creationId xmlns:p14="http://schemas.microsoft.com/office/powerpoint/2010/main" val="3362833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062" y="222738"/>
            <a:ext cx="11816861" cy="646331"/>
          </a:xfrm>
          <a:prstGeom prst="rect">
            <a:avLst/>
          </a:prstGeom>
          <a:noFill/>
        </p:spPr>
        <p:txBody>
          <a:bodyPr wrap="square" rtlCol="0">
            <a:spAutoFit/>
          </a:bodyPr>
          <a:lstStyle/>
          <a:p>
            <a:pPr algn="ctr"/>
            <a:r>
              <a:rPr lang="es-CL" b="1" dirty="0"/>
              <a:t>POTENCIAL DE ACCIÓN</a:t>
            </a:r>
          </a:p>
          <a:p>
            <a:pPr algn="ctr"/>
            <a:r>
              <a:rPr lang="es-CL" b="1" dirty="0"/>
              <a:t>¿QUÉ OCURRE CON EL POTENCIAL DE LA MEMBRANA NEURONAL SI LLEGA UN ESTÍMULO?</a:t>
            </a:r>
          </a:p>
        </p:txBody>
      </p:sp>
      <p:pic>
        <p:nvPicPr>
          <p:cNvPr id="3" name="Imagen 4"/>
          <p:cNvPicPr>
            <a:picLocks noChangeAspect="1"/>
          </p:cNvPicPr>
          <p:nvPr/>
        </p:nvPicPr>
        <p:blipFill>
          <a:blip r:embed="rId2"/>
          <a:stretch>
            <a:fillRect/>
          </a:stretch>
        </p:blipFill>
        <p:spPr>
          <a:xfrm>
            <a:off x="1364097" y="3273971"/>
            <a:ext cx="4027424" cy="3330034"/>
          </a:xfrm>
          <a:prstGeom prst="rect">
            <a:avLst/>
          </a:prstGeom>
        </p:spPr>
      </p:pic>
      <p:sp>
        <p:nvSpPr>
          <p:cNvPr id="4" name="3 CuadroTexto"/>
          <p:cNvSpPr txBox="1"/>
          <p:nvPr/>
        </p:nvSpPr>
        <p:spPr>
          <a:xfrm>
            <a:off x="7004538" y="1291758"/>
            <a:ext cx="3575538" cy="2031325"/>
          </a:xfrm>
          <a:prstGeom prst="rect">
            <a:avLst/>
          </a:prstGeom>
          <a:solidFill>
            <a:schemeClr val="accent2">
              <a:lumMod val="40000"/>
              <a:lumOff val="60000"/>
            </a:schemeClr>
          </a:solidFill>
        </p:spPr>
        <p:txBody>
          <a:bodyPr wrap="square" rtlCol="0">
            <a:spAutoFit/>
          </a:bodyPr>
          <a:lstStyle/>
          <a:p>
            <a:endParaRPr lang="es-CL" dirty="0"/>
          </a:p>
          <a:p>
            <a:r>
              <a:rPr lang="es-CL" dirty="0"/>
              <a:t>Potencial de reposo </a:t>
            </a:r>
          </a:p>
          <a:p>
            <a:r>
              <a:rPr lang="es-CL" dirty="0"/>
              <a:t>Llegada de un estímulo</a:t>
            </a:r>
          </a:p>
          <a:p>
            <a:r>
              <a:rPr lang="es-CL" dirty="0"/>
              <a:t>        Despolarización </a:t>
            </a:r>
          </a:p>
          <a:p>
            <a:r>
              <a:rPr lang="es-CL" dirty="0"/>
              <a:t>        </a:t>
            </a:r>
            <a:r>
              <a:rPr lang="es-CL" dirty="0" err="1"/>
              <a:t>Repolarización</a:t>
            </a:r>
            <a:endParaRPr lang="es-CL" dirty="0"/>
          </a:p>
          <a:p>
            <a:r>
              <a:rPr lang="es-CL" dirty="0"/>
              <a:t>        </a:t>
            </a:r>
            <a:r>
              <a:rPr lang="es-CL" dirty="0" err="1"/>
              <a:t>Hiperpolarización</a:t>
            </a:r>
            <a:endParaRPr lang="es-CL" dirty="0"/>
          </a:p>
          <a:p>
            <a:r>
              <a:rPr lang="es-CL" dirty="0"/>
              <a:t>Potencial de reposo</a:t>
            </a:r>
          </a:p>
        </p:txBody>
      </p:sp>
      <p:sp>
        <p:nvSpPr>
          <p:cNvPr id="5" name="4 CuadroTexto"/>
          <p:cNvSpPr txBox="1"/>
          <p:nvPr/>
        </p:nvSpPr>
        <p:spPr>
          <a:xfrm>
            <a:off x="5732585" y="4196861"/>
            <a:ext cx="6119445" cy="1754326"/>
          </a:xfrm>
          <a:prstGeom prst="rect">
            <a:avLst/>
          </a:prstGeom>
          <a:solidFill>
            <a:srgbClr val="FFFF00"/>
          </a:solidFill>
        </p:spPr>
        <p:txBody>
          <a:bodyPr wrap="square" rtlCol="0">
            <a:spAutoFit/>
          </a:bodyPr>
          <a:lstStyle/>
          <a:p>
            <a:r>
              <a:rPr lang="es-CL" dirty="0"/>
              <a:t>Pregunta central:</a:t>
            </a:r>
          </a:p>
          <a:p>
            <a:endParaRPr lang="es-CL" dirty="0"/>
          </a:p>
          <a:p>
            <a:r>
              <a:rPr lang="es-CL" dirty="0"/>
              <a:t>¿Qué procesos o mecanismo de transporte (y de qué iones) explican  cada uno de los cambios que se dan en la membrana neuronal  cuando llega un estímulo?</a:t>
            </a:r>
          </a:p>
          <a:p>
            <a:endParaRPr lang="es-CL"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612" y="1079087"/>
            <a:ext cx="4293941" cy="219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7369166" y="6004945"/>
            <a:ext cx="3210910" cy="646331"/>
          </a:xfrm>
          <a:prstGeom prst="rect">
            <a:avLst/>
          </a:prstGeom>
        </p:spPr>
        <p:txBody>
          <a:bodyPr wrap="square">
            <a:spAutoFit/>
          </a:bodyPr>
          <a:lstStyle/>
          <a:p>
            <a:r>
              <a:rPr lang="es-ES" dirty="0">
                <a:hlinkClick r:id="rId4"/>
              </a:rPr>
              <a:t>Animación potencial de acción</a:t>
            </a:r>
            <a:endParaRPr lang="es-ES" dirty="0"/>
          </a:p>
          <a:p>
            <a:endParaRPr lang="es-ES" dirty="0"/>
          </a:p>
        </p:txBody>
      </p:sp>
    </p:spTree>
    <p:extLst>
      <p:ext uri="{BB962C8B-B14F-4D97-AF65-F5344CB8AC3E}">
        <p14:creationId xmlns:p14="http://schemas.microsoft.com/office/powerpoint/2010/main" val="38154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41894" y="96610"/>
            <a:ext cx="11816861" cy="369332"/>
          </a:xfrm>
          <a:prstGeom prst="rect">
            <a:avLst/>
          </a:prstGeom>
          <a:noFill/>
        </p:spPr>
        <p:txBody>
          <a:bodyPr wrap="square" rtlCol="0">
            <a:spAutoFit/>
          </a:bodyPr>
          <a:lstStyle/>
          <a:p>
            <a:pPr algn="ctr"/>
            <a:r>
              <a:rPr lang="es-CL" b="1" dirty="0"/>
              <a:t>POTENCIAL DE ACCIÓN: PROCESOS  DE TRANSPORTE DE MOLÉCULAS ASOCIADOS</a:t>
            </a:r>
          </a:p>
        </p:txBody>
      </p:sp>
      <p:grpSp>
        <p:nvGrpSpPr>
          <p:cNvPr id="42" name="41 Grupo"/>
          <p:cNvGrpSpPr/>
          <p:nvPr/>
        </p:nvGrpSpPr>
        <p:grpSpPr>
          <a:xfrm>
            <a:off x="141888" y="590633"/>
            <a:ext cx="11816867" cy="5963419"/>
            <a:chOff x="141888" y="590633"/>
            <a:chExt cx="11816867" cy="5963419"/>
          </a:xfrm>
        </p:grpSpPr>
        <p:pic>
          <p:nvPicPr>
            <p:cNvPr id="1032" name="Picture 8" descr="Image result for grafico potencial de ac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367" y="812087"/>
              <a:ext cx="5819557" cy="574196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de flecha"/>
            <p:cNvCxnSpPr/>
            <p:nvPr/>
          </p:nvCxnSpPr>
          <p:spPr>
            <a:xfrm flipV="1">
              <a:off x="2396363" y="4564117"/>
              <a:ext cx="2711665" cy="4966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141888" y="4461880"/>
              <a:ext cx="2254469" cy="1600438"/>
            </a:xfrm>
            <a:prstGeom prst="rect">
              <a:avLst/>
            </a:prstGeom>
            <a:solidFill>
              <a:schemeClr val="accent4">
                <a:lumMod val="20000"/>
                <a:lumOff val="80000"/>
              </a:schemeClr>
            </a:solidFill>
          </p:spPr>
          <p:txBody>
            <a:bodyPr wrap="square" rtlCol="0">
              <a:spAutoFit/>
            </a:bodyPr>
            <a:lstStyle/>
            <a:p>
              <a:pPr algn="just"/>
              <a:r>
                <a:rPr lang="es-ES" sz="1400" dirty="0"/>
                <a:t>1) La llegada de un estímulo genera la apertura de los canales de </a:t>
              </a:r>
              <a:r>
                <a:rPr lang="es-ES" sz="1400" dirty="0" err="1"/>
                <a:t>Na</a:t>
              </a:r>
              <a:r>
                <a:rPr lang="es-ES" sz="1400" dirty="0"/>
                <a:t>+ dependientes de </a:t>
              </a:r>
              <a:r>
                <a:rPr lang="es-ES" sz="1400" dirty="0" err="1"/>
                <a:t>voltale</a:t>
              </a:r>
              <a:r>
                <a:rPr lang="es-ES" sz="1400" dirty="0"/>
                <a:t>, permitiendo la entrada del </a:t>
              </a:r>
              <a:r>
                <a:rPr lang="es-ES" sz="1400" dirty="0" err="1"/>
                <a:t>Na</a:t>
              </a:r>
              <a:r>
                <a:rPr lang="es-ES" sz="1400" dirty="0"/>
                <a:t>+ y con ello el cambio del potencial de membrana.</a:t>
              </a:r>
            </a:p>
          </p:txBody>
        </p:sp>
        <p:cxnSp>
          <p:nvCxnSpPr>
            <p:cNvPr id="13" name="12 Conector recto de flecha"/>
            <p:cNvCxnSpPr/>
            <p:nvPr/>
          </p:nvCxnSpPr>
          <p:spPr>
            <a:xfrm>
              <a:off x="2396363" y="2932386"/>
              <a:ext cx="2864065" cy="12674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141894" y="2132167"/>
              <a:ext cx="2254469" cy="2246769"/>
            </a:xfrm>
            <a:prstGeom prst="rect">
              <a:avLst/>
            </a:prstGeom>
            <a:solidFill>
              <a:schemeClr val="accent4">
                <a:lumMod val="60000"/>
                <a:lumOff val="40000"/>
              </a:schemeClr>
            </a:solidFill>
          </p:spPr>
          <p:txBody>
            <a:bodyPr wrap="square" rtlCol="0">
              <a:spAutoFit/>
            </a:bodyPr>
            <a:lstStyle/>
            <a:p>
              <a:pPr algn="just"/>
              <a:r>
                <a:rPr lang="es-ES" sz="1400" dirty="0"/>
                <a:t>2) Si el estímulo es lo suficientemente intenso para que el potencial de membrana llegue al umbral de excitación (-55mV) se abren muchos canales de </a:t>
              </a:r>
              <a:r>
                <a:rPr lang="es-ES" sz="1400" dirty="0" err="1"/>
                <a:t>Na</a:t>
              </a:r>
              <a:r>
                <a:rPr lang="es-ES" sz="1400" dirty="0"/>
                <a:t>+ dependientes de voltaje.  Si no se alcanzan los -55 </a:t>
              </a:r>
              <a:r>
                <a:rPr lang="es-ES" sz="1400" dirty="0" err="1"/>
                <a:t>mV</a:t>
              </a:r>
              <a:r>
                <a:rPr lang="es-ES" sz="1400" dirty="0"/>
                <a:t> no se produce la etapa siguiente. </a:t>
              </a:r>
            </a:p>
          </p:txBody>
        </p:sp>
        <p:cxnSp>
          <p:nvCxnSpPr>
            <p:cNvPr id="18" name="17 Conector recto de flecha"/>
            <p:cNvCxnSpPr/>
            <p:nvPr/>
          </p:nvCxnSpPr>
          <p:spPr>
            <a:xfrm>
              <a:off x="2396363" y="1576552"/>
              <a:ext cx="2992819" cy="15082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189185" y="605278"/>
              <a:ext cx="2207171" cy="1384995"/>
            </a:xfrm>
            <a:prstGeom prst="rect">
              <a:avLst/>
            </a:prstGeom>
            <a:solidFill>
              <a:schemeClr val="accent4">
                <a:lumMod val="20000"/>
                <a:lumOff val="80000"/>
              </a:schemeClr>
            </a:solidFill>
          </p:spPr>
          <p:txBody>
            <a:bodyPr wrap="square" rtlCol="0">
              <a:spAutoFit/>
            </a:bodyPr>
            <a:lstStyle/>
            <a:p>
              <a:pPr algn="just"/>
              <a:r>
                <a:rPr lang="es-ES" sz="1400" dirty="0"/>
                <a:t>3) Apertura de muchos canales de </a:t>
              </a:r>
              <a:r>
                <a:rPr lang="es-ES" sz="1400" dirty="0" err="1"/>
                <a:t>Na</a:t>
              </a:r>
              <a:r>
                <a:rPr lang="es-ES" sz="1400" dirty="0"/>
                <a:t>+ generan la entrada masiva de este ión generando el cambio de polaridad de membrana, hasta un valor de +40mV.</a:t>
              </a:r>
            </a:p>
          </p:txBody>
        </p:sp>
        <p:cxnSp>
          <p:nvCxnSpPr>
            <p:cNvPr id="21" name="20 Conector recto de flecha"/>
            <p:cNvCxnSpPr/>
            <p:nvPr/>
          </p:nvCxnSpPr>
          <p:spPr>
            <a:xfrm flipH="1">
              <a:off x="6050324" y="945931"/>
              <a:ext cx="1769373" cy="8828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8271640" y="590633"/>
              <a:ext cx="2984939" cy="1169551"/>
            </a:xfrm>
            <a:prstGeom prst="rect">
              <a:avLst/>
            </a:prstGeom>
            <a:solidFill>
              <a:schemeClr val="accent4">
                <a:lumMod val="20000"/>
                <a:lumOff val="80000"/>
              </a:schemeClr>
            </a:solidFill>
          </p:spPr>
          <p:txBody>
            <a:bodyPr wrap="square" rtlCol="0">
              <a:spAutoFit/>
            </a:bodyPr>
            <a:lstStyle/>
            <a:p>
              <a:pPr algn="just"/>
              <a:r>
                <a:rPr lang="es-ES" sz="1400" dirty="0"/>
                <a:t>4) Cuando el potencial de membrana alcanza los  +40mV se cierran los canales de </a:t>
              </a:r>
              <a:r>
                <a:rPr lang="es-ES" sz="1400" dirty="0" err="1"/>
                <a:t>Na</a:t>
              </a:r>
              <a:r>
                <a:rPr lang="es-ES" sz="1400" dirty="0"/>
                <a:t>+ y se abren los canales de K+, permitiendo que este ión salga  del interior de  la neurona.</a:t>
              </a:r>
            </a:p>
          </p:txBody>
        </p:sp>
        <p:cxnSp>
          <p:nvCxnSpPr>
            <p:cNvPr id="26" name="25 Conector recto de flecha"/>
            <p:cNvCxnSpPr/>
            <p:nvPr/>
          </p:nvCxnSpPr>
          <p:spPr>
            <a:xfrm flipH="1">
              <a:off x="6502268" y="2142652"/>
              <a:ext cx="1769371" cy="1231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8287405" y="1881042"/>
              <a:ext cx="2984939" cy="523220"/>
            </a:xfrm>
            <a:prstGeom prst="rect">
              <a:avLst/>
            </a:prstGeom>
            <a:solidFill>
              <a:schemeClr val="accent4">
                <a:lumMod val="40000"/>
                <a:lumOff val="60000"/>
              </a:schemeClr>
            </a:solidFill>
          </p:spPr>
          <p:txBody>
            <a:bodyPr wrap="square" rtlCol="0">
              <a:spAutoFit/>
            </a:bodyPr>
            <a:lstStyle/>
            <a:p>
              <a:pPr algn="just"/>
              <a:r>
                <a:rPr lang="es-ES" sz="1400" dirty="0"/>
                <a:t>5) La salida de los iones K+  permite que la membrana  se </a:t>
              </a:r>
              <a:r>
                <a:rPr lang="es-ES" sz="1400" dirty="0" err="1"/>
                <a:t>repolarice</a:t>
              </a:r>
              <a:r>
                <a:rPr lang="es-ES" sz="1400" dirty="0"/>
                <a:t>.</a:t>
              </a:r>
            </a:p>
          </p:txBody>
        </p:sp>
        <p:cxnSp>
          <p:nvCxnSpPr>
            <p:cNvPr id="29" name="28 Conector recto de flecha"/>
            <p:cNvCxnSpPr/>
            <p:nvPr/>
          </p:nvCxnSpPr>
          <p:spPr>
            <a:xfrm flipH="1">
              <a:off x="6502268" y="2882434"/>
              <a:ext cx="1648504" cy="13173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8271639" y="2513102"/>
              <a:ext cx="3687116" cy="738664"/>
            </a:xfrm>
            <a:prstGeom prst="rect">
              <a:avLst/>
            </a:prstGeom>
            <a:solidFill>
              <a:schemeClr val="accent4">
                <a:lumMod val="20000"/>
                <a:lumOff val="80000"/>
              </a:schemeClr>
            </a:solidFill>
          </p:spPr>
          <p:txBody>
            <a:bodyPr wrap="square" rtlCol="0">
              <a:spAutoFit/>
            </a:bodyPr>
            <a:lstStyle/>
            <a:p>
              <a:pPr algn="just"/>
              <a:r>
                <a:rPr lang="es-ES" sz="1400" dirty="0"/>
                <a:t>6) Durante el proceso de </a:t>
              </a:r>
              <a:r>
                <a:rPr lang="es-ES" sz="1400" dirty="0" err="1"/>
                <a:t>repolarización</a:t>
              </a:r>
              <a:r>
                <a:rPr lang="es-ES" sz="1400" dirty="0"/>
                <a:t>, los canales de K+ se van cerrando </a:t>
              </a:r>
              <a:r>
                <a:rPr lang="es-ES" sz="1400" dirty="0" err="1"/>
                <a:t>pulatinamente</a:t>
              </a:r>
              <a:r>
                <a:rPr lang="es-ES" sz="1400" dirty="0"/>
                <a:t> y la bomba </a:t>
              </a:r>
              <a:r>
                <a:rPr lang="es-ES" sz="1400" dirty="0" err="1"/>
                <a:t>Na</a:t>
              </a:r>
              <a:r>
                <a:rPr lang="es-ES" sz="1400" dirty="0"/>
                <a:t>+ K+ comienza a actuar.</a:t>
              </a:r>
            </a:p>
          </p:txBody>
        </p:sp>
        <p:sp>
          <p:nvSpPr>
            <p:cNvPr id="32" name="31 CuadroTexto"/>
            <p:cNvSpPr txBox="1"/>
            <p:nvPr/>
          </p:nvSpPr>
          <p:spPr>
            <a:xfrm>
              <a:off x="8905499" y="3373820"/>
              <a:ext cx="3053256" cy="1384995"/>
            </a:xfrm>
            <a:prstGeom prst="rect">
              <a:avLst/>
            </a:prstGeom>
            <a:solidFill>
              <a:schemeClr val="accent4">
                <a:lumMod val="40000"/>
                <a:lumOff val="60000"/>
              </a:schemeClr>
            </a:solidFill>
          </p:spPr>
          <p:txBody>
            <a:bodyPr wrap="square" rtlCol="0">
              <a:spAutoFit/>
            </a:bodyPr>
            <a:lstStyle/>
            <a:p>
              <a:pPr algn="just"/>
              <a:r>
                <a:rPr lang="es-ES" sz="1400" dirty="0"/>
                <a:t>7) Dado que  la distribución de iones </a:t>
              </a:r>
              <a:r>
                <a:rPr lang="es-ES" sz="1400" dirty="0" err="1"/>
                <a:t>Na</a:t>
              </a:r>
              <a:r>
                <a:rPr lang="es-ES" sz="1400" dirty="0"/>
                <a:t>+  y K+ no es la característica del estado de reposo, las bombas </a:t>
              </a:r>
              <a:r>
                <a:rPr lang="es-ES" sz="1400" dirty="0" err="1"/>
                <a:t>Na</a:t>
              </a:r>
              <a:r>
                <a:rPr lang="es-ES" sz="1400" dirty="0"/>
                <a:t>+ - k+ trabajan intensamente, sacando el  </a:t>
              </a:r>
              <a:r>
                <a:rPr lang="es-ES" sz="1400" dirty="0" err="1"/>
                <a:t>Na</a:t>
              </a:r>
              <a:r>
                <a:rPr lang="es-ES" sz="1400" dirty="0"/>
                <a:t>+ y entrando el K+, generando incluso una </a:t>
              </a:r>
              <a:r>
                <a:rPr lang="es-ES" sz="1400" dirty="0" err="1"/>
                <a:t>hiperpolarización</a:t>
              </a:r>
              <a:r>
                <a:rPr lang="es-ES" sz="1400" dirty="0"/>
                <a:t> (</a:t>
              </a:r>
              <a:r>
                <a:rPr lang="es-ES" sz="1400" dirty="0" err="1"/>
                <a:t>aprox</a:t>
              </a:r>
              <a:r>
                <a:rPr lang="es-ES" sz="1400" dirty="0"/>
                <a:t>     -90mV).</a:t>
              </a:r>
            </a:p>
          </p:txBody>
        </p:sp>
        <p:cxnSp>
          <p:nvCxnSpPr>
            <p:cNvPr id="37" name="36 Conector recto de flecha"/>
            <p:cNvCxnSpPr/>
            <p:nvPr/>
          </p:nvCxnSpPr>
          <p:spPr>
            <a:xfrm flipH="1">
              <a:off x="6653048" y="4206310"/>
              <a:ext cx="2159878" cy="6061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flipV="1">
              <a:off x="7819697" y="5262099"/>
              <a:ext cx="1085803" cy="5006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3" name="42 CuadroTexto"/>
            <p:cNvSpPr txBox="1"/>
            <p:nvPr/>
          </p:nvSpPr>
          <p:spPr>
            <a:xfrm>
              <a:off x="8926519" y="4854823"/>
              <a:ext cx="3032236" cy="1384995"/>
            </a:xfrm>
            <a:prstGeom prst="rect">
              <a:avLst/>
            </a:prstGeom>
            <a:solidFill>
              <a:schemeClr val="accent4">
                <a:lumMod val="20000"/>
                <a:lumOff val="80000"/>
              </a:schemeClr>
            </a:solidFill>
          </p:spPr>
          <p:txBody>
            <a:bodyPr wrap="square" rtlCol="0">
              <a:spAutoFit/>
            </a:bodyPr>
            <a:lstStyle/>
            <a:p>
              <a:pPr algn="just"/>
              <a:r>
                <a:rPr lang="es-ES" sz="1400" dirty="0"/>
                <a:t>8) Los -90mV de la  </a:t>
              </a:r>
              <a:r>
                <a:rPr lang="es-ES" sz="1400" dirty="0" err="1"/>
                <a:t>hiperpolarización</a:t>
              </a:r>
              <a:r>
                <a:rPr lang="es-ES" sz="1400" dirty="0"/>
                <a:t>, reduce y estabiliza la acción de la bomba </a:t>
              </a:r>
              <a:r>
                <a:rPr lang="es-ES" sz="1400" dirty="0" err="1"/>
                <a:t>Na</a:t>
              </a:r>
              <a:r>
                <a:rPr lang="es-ES" sz="1400" dirty="0"/>
                <a:t>+-K+, lo anterior permite que  la distribución de estos iones alcance su nivel regular, volviendo el potencial al valor de reposo, es decir, -70mV.</a:t>
              </a:r>
            </a:p>
          </p:txBody>
        </p:sp>
      </p:grpSp>
    </p:spTree>
    <p:extLst>
      <p:ext uri="{BB962C8B-B14F-4D97-AF65-F5344CB8AC3E}">
        <p14:creationId xmlns:p14="http://schemas.microsoft.com/office/powerpoint/2010/main" val="340719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grafico potencial de accion">
            <a:extLst>
              <a:ext uri="{FF2B5EF4-FFF2-40B4-BE49-F238E27FC236}">
                <a16:creationId xmlns:a16="http://schemas.microsoft.com/office/drawing/2014/main" xmlns="" id="{FF41665C-5DCB-4655-A73A-7FFFB6BE9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189" y="0"/>
            <a:ext cx="6774321" cy="668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rafico potencial de ac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587" y="1119278"/>
            <a:ext cx="4887310" cy="4826042"/>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41894" y="96610"/>
            <a:ext cx="11816861" cy="369332"/>
          </a:xfrm>
          <a:prstGeom prst="rect">
            <a:avLst/>
          </a:prstGeom>
          <a:noFill/>
        </p:spPr>
        <p:txBody>
          <a:bodyPr wrap="square" rtlCol="0">
            <a:spAutoFit/>
          </a:bodyPr>
          <a:lstStyle/>
          <a:p>
            <a:pPr algn="ctr"/>
            <a:r>
              <a:rPr lang="es-CL" b="1" dirty="0"/>
              <a:t>POTENCIAL DE ACCIÓN</a:t>
            </a:r>
          </a:p>
        </p:txBody>
      </p:sp>
      <p:sp>
        <p:nvSpPr>
          <p:cNvPr id="4" name="3 CuadroTexto"/>
          <p:cNvSpPr txBox="1"/>
          <p:nvPr/>
        </p:nvSpPr>
        <p:spPr>
          <a:xfrm>
            <a:off x="6637283" y="1343303"/>
            <a:ext cx="5009795" cy="3139321"/>
          </a:xfrm>
          <a:prstGeom prst="rect">
            <a:avLst/>
          </a:prstGeom>
          <a:solidFill>
            <a:srgbClr val="FFFF00"/>
          </a:solidFill>
        </p:spPr>
        <p:txBody>
          <a:bodyPr wrap="square" rtlCol="0">
            <a:spAutoFit/>
          </a:bodyPr>
          <a:lstStyle/>
          <a:p>
            <a:pPr algn="just"/>
            <a:r>
              <a:rPr lang="es-CL" dirty="0"/>
              <a:t>Para reflexionar:</a:t>
            </a:r>
          </a:p>
          <a:p>
            <a:pPr algn="just"/>
            <a:endParaRPr lang="es-CL" dirty="0"/>
          </a:p>
          <a:p>
            <a:pPr algn="just"/>
            <a:r>
              <a:rPr lang="es-CL" dirty="0"/>
              <a:t>¿Qué ocurre con los potenciales de la membrana neuronal si un estímulo que llega no permite que se alcance un potencial de -50mV? ¿Por qué?.</a:t>
            </a:r>
          </a:p>
          <a:p>
            <a:pPr algn="just"/>
            <a:r>
              <a:rPr lang="es-CL" dirty="0"/>
              <a:t>(Pista: Canales de </a:t>
            </a:r>
            <a:r>
              <a:rPr lang="es-CL" dirty="0" err="1"/>
              <a:t>Na</a:t>
            </a:r>
            <a:r>
              <a:rPr lang="es-CL" dirty="0"/>
              <a:t>+ dependientes de voltaje)</a:t>
            </a:r>
          </a:p>
          <a:p>
            <a:pPr algn="just"/>
            <a:endParaRPr lang="es-CL" dirty="0"/>
          </a:p>
          <a:p>
            <a:pPr algn="just"/>
            <a:r>
              <a:rPr lang="es-CL" dirty="0"/>
              <a:t>¿Se podría producir potencial de acción en una neurona si llega un estímulo cuando se encuentra el  máximo de la </a:t>
            </a:r>
            <a:r>
              <a:rPr lang="es-CL" dirty="0" err="1"/>
              <a:t>hiperpolarización</a:t>
            </a:r>
            <a:r>
              <a:rPr lang="es-CL" dirty="0"/>
              <a:t>    (-90mV)?. Explica y fundamenta. </a:t>
            </a:r>
          </a:p>
        </p:txBody>
      </p:sp>
    </p:spTree>
    <p:extLst>
      <p:ext uri="{BB962C8B-B14F-4D97-AF65-F5344CB8AC3E}">
        <p14:creationId xmlns:p14="http://schemas.microsoft.com/office/powerpoint/2010/main" val="9145586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1750</Words>
  <Application>Microsoft Office PowerPoint</Application>
  <PresentationFormat>Panorámica</PresentationFormat>
  <Paragraphs>168</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de Office</vt:lpstr>
      <vt:lpstr>Sistema Nervioso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Nervioso</dc:title>
  <dc:creator>idea-PC1</dc:creator>
  <cp:lastModifiedBy>Tamara Adriana Gonzalez</cp:lastModifiedBy>
  <cp:revision>43</cp:revision>
  <dcterms:created xsi:type="dcterms:W3CDTF">2018-06-12T04:08:53Z</dcterms:created>
  <dcterms:modified xsi:type="dcterms:W3CDTF">2020-03-24T21:24:00Z</dcterms:modified>
</cp:coreProperties>
</file>